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 id="391" r:id="rId44"/>
    <p:sldId id="392" r:id="rId45"/>
    <p:sldId id="393" r:id="rId46"/>
    <p:sldId id="394" r:id="rId47"/>
    <p:sldId id="395" r:id="rId48"/>
    <p:sldId id="396" r:id="rId49"/>
    <p:sldId id="397" r:id="rId50"/>
    <p:sldId id="398" r:id="rId51"/>
    <p:sldId id="399" r:id="rId52"/>
    <p:sldId id="400" r:id="rId53"/>
    <p:sldId id="401" r:id="rId54"/>
    <p:sldId id="402" r:id="rId55"/>
    <p:sldId id="406" r:id="rId56"/>
    <p:sldId id="407" r:id="rId57"/>
    <p:sldId id="408" r:id="rId58"/>
    <p:sldId id="409" r:id="rId59"/>
    <p:sldId id="410" r:id="rId60"/>
    <p:sldId id="411" r:id="rId61"/>
    <p:sldId id="412" r:id="rId62"/>
    <p:sldId id="413" r:id="rId63"/>
    <p:sldId id="414" r:id="rId64"/>
    <p:sldId id="415" r:id="rId65"/>
    <p:sldId id="416" r:id="rId66"/>
    <p:sldId id="417" r:id="rId67"/>
    <p:sldId id="285" r:id="rId68"/>
    <p:sldId id="405" r:id="rId6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67</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4YLXGKXZZX3-10.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file:///F:\&#26032;&#25945;&#26448;&#25919;&#27835;&#36873;&#25321;&#24615;&#24517;&#20462;2&#12289;3\24YLXGKXZZX3-11.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19977;&#65289;&#25484;&#25569;&#28436;&#32462;&#25512;&#29702;&#26041;&#27861;.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第六课　掌握演绎推理方法</a:t>
            </a:r>
            <a:endParaRPr lang="zh-CN" altLang="zh-CN" sz="320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整体把握—————本课主要内容与目标导向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．了解推理的类型；掌握演绎推理的方法；评析常见的推理错误。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．演绎推理是高考重点考查的内容，</a:t>
            </a:r>
            <a:r>
              <a:rPr lang="en-US" altLang="zh-CN" sz="2600" b="1" kern="100" dirty="0">
                <a:latin typeface="宋体"/>
                <a:ea typeface="方正细黑一简体"/>
                <a:cs typeface="Times New Roman"/>
              </a:rPr>
              <a:t>2022</a:t>
            </a:r>
            <a:r>
              <a:rPr lang="zh-CN" altLang="zh-CN" sz="2600" b="1" kern="100" dirty="0">
                <a:latin typeface="宋体"/>
                <a:ea typeface="方正细黑一简体"/>
                <a:cs typeface="Times New Roman"/>
              </a:rPr>
              <a:t>年新教材新高考山东卷、辽宁卷、北京卷等，均通过选择题或主观题的形式，对此知识点进行了考查。在复习备考中，要结合具体思维材料，辨析其中的逻辑思维方式，领悟演绎推理的要义，把握演绎推理的方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86409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4YLXGKXZZX3-1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81163" y="1916832"/>
            <a:ext cx="7730183"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2952328"/>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简单判断的演绎推理方法</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zh-CN" altLang="zh-CN" sz="2600" b="1" kern="100" dirty="0" smtClean="0">
                <a:solidFill>
                  <a:srgbClr val="00B050"/>
                </a:solidFill>
                <a:latin typeface="宋体"/>
                <a:ea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推理与演绎推理概述</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380265678"/>
              </p:ext>
            </p:extLst>
          </p:nvPr>
        </p:nvGraphicFramePr>
        <p:xfrm>
          <a:off x="1345059" y="3933056"/>
          <a:ext cx="9577064" cy="2020824"/>
        </p:xfrm>
        <a:graphic>
          <a:graphicData uri="http://schemas.openxmlformats.org/drawingml/2006/table">
            <a:tbl>
              <a:tblPr/>
              <a:tblGrid>
                <a:gridCol w="904202"/>
                <a:gridCol w="8672862"/>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内涵</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从一个或几个已有的判断推出一</a:t>
                      </a:r>
                      <a:r>
                        <a:rPr lang="zh-CN" sz="2600" b="1" kern="100" dirty="0" smtClean="0">
                          <a:effectLst/>
                          <a:latin typeface="宋体"/>
                          <a:ea typeface="方正细黑一简体"/>
                          <a:cs typeface="Times New Roman"/>
                        </a:rPr>
                        <a:t>个</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思维形式</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构成</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推理所依据的已有的判断叫作推理</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推出的新判断叫作推理</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644142" y="407707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新判断</a:t>
            </a:r>
            <a:endParaRPr lang="zh-CN" altLang="en-US" dirty="0"/>
          </a:p>
        </p:txBody>
      </p:sp>
      <p:sp>
        <p:nvSpPr>
          <p:cNvPr id="8" name="矩形 7"/>
          <p:cNvSpPr/>
          <p:nvPr/>
        </p:nvSpPr>
        <p:spPr>
          <a:xfrm>
            <a:off x="7629324" y="472514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前提</a:t>
            </a:r>
            <a:endParaRPr lang="zh-CN" altLang="en-US" dirty="0"/>
          </a:p>
        </p:txBody>
      </p:sp>
      <p:sp>
        <p:nvSpPr>
          <p:cNvPr id="10" name="矩形 9"/>
          <p:cNvSpPr/>
          <p:nvPr/>
        </p:nvSpPr>
        <p:spPr>
          <a:xfrm>
            <a:off x="4009355" y="5157192"/>
            <a:ext cx="854721" cy="772519"/>
          </a:xfrm>
          <a:prstGeom prst="rect">
            <a:avLst/>
          </a:prstGeom>
        </p:spPr>
        <p:txBody>
          <a:bodyPr wrap="none">
            <a:spAutoFit/>
          </a:bodyPr>
          <a:lstStyle/>
          <a:p>
            <a:pPr lvl="0">
              <a:lnSpc>
                <a:spcPct val="170000"/>
              </a:lnSpc>
              <a:tabLst>
                <a:tab pos="2700655" algn="l"/>
              </a:tabLst>
            </a:pPr>
            <a:r>
              <a:rPr lang="zh-CN" altLang="en-US" sz="2600" b="1" kern="100" dirty="0">
                <a:solidFill>
                  <a:srgbClr val="FF0000"/>
                </a:solidFill>
                <a:latin typeface="宋体"/>
                <a:ea typeface="方正细黑一简体"/>
                <a:cs typeface="Times New Roman"/>
              </a:rPr>
              <a:t>结论</a:t>
            </a:r>
            <a:endParaRPr lang="zh-CN" altLang="en-US" sz="105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367582803"/>
              </p:ext>
            </p:extLst>
          </p:nvPr>
        </p:nvGraphicFramePr>
        <p:xfrm>
          <a:off x="336947" y="980728"/>
          <a:ext cx="11449272" cy="5943600"/>
        </p:xfrm>
        <a:graphic>
          <a:graphicData uri="http://schemas.openxmlformats.org/drawingml/2006/table">
            <a:tbl>
              <a:tblPr/>
              <a:tblGrid>
                <a:gridCol w="915198"/>
                <a:gridCol w="915198"/>
                <a:gridCol w="4794340"/>
                <a:gridCol w="4824536"/>
              </a:tblGrid>
              <a:tr h="1131491">
                <a:tc rowSpan="2">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推理结构</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含义</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推理的结论是由前提推出来的，前提和结论之间就存在着一种逻辑联系方式，这种逻辑联系方式叫作推理结构</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885818">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意义</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形式逻辑</a:t>
                      </a:r>
                      <a:r>
                        <a:rPr lang="zh-CN" sz="2600" b="1" kern="100" dirty="0" smtClean="0">
                          <a:effectLst/>
                          <a:latin typeface="宋体"/>
                          <a:ea typeface="方正细黑一简体"/>
                          <a:cs typeface="Times New Roman"/>
                        </a:rPr>
                        <a:t>把</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作</a:t>
                      </a:r>
                      <a:r>
                        <a:rPr lang="zh-CN" sz="2600" b="1" kern="100" dirty="0">
                          <a:effectLst/>
                          <a:latin typeface="宋体"/>
                          <a:ea typeface="方正细黑一简体"/>
                          <a:cs typeface="Times New Roman"/>
                        </a:rPr>
                        <a:t>为自己的研究对象，告诉人们正确的思维应该运用怎样的推理结构，以及运用推理结构时应该遵循哪</a:t>
                      </a:r>
                      <a:r>
                        <a:rPr lang="zh-CN" sz="2600" b="1" kern="100" dirty="0" smtClean="0">
                          <a:effectLst/>
                          <a:latin typeface="宋体"/>
                          <a:ea typeface="方正细黑一简体"/>
                          <a:cs typeface="Times New Roman"/>
                        </a:rPr>
                        <a:t>些</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进而帮助人们识别什么样的推理结构是正确的，什么样的推理结构是不正确的</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754327">
                <a:tc rowSpan="2">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推理分类</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划分标准</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对个别与一般的关系的认识</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前提与结论之间是否有必然联系</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主要类型</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演绎推理</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类比推理</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必然推理</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________</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80963" y="332656"/>
            <a:ext cx="851515"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
        <p:nvSpPr>
          <p:cNvPr id="8" name="矩形 7"/>
          <p:cNvSpPr/>
          <p:nvPr/>
        </p:nvSpPr>
        <p:spPr>
          <a:xfrm>
            <a:off x="3852731" y="214446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推理结构</a:t>
            </a:r>
            <a:endParaRPr lang="zh-CN" altLang="en-US" dirty="0"/>
          </a:p>
        </p:txBody>
      </p:sp>
      <p:sp>
        <p:nvSpPr>
          <p:cNvPr id="10" name="矩形 9"/>
          <p:cNvSpPr/>
          <p:nvPr/>
        </p:nvSpPr>
        <p:spPr>
          <a:xfrm>
            <a:off x="2209155" y="33569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规则</a:t>
            </a:r>
            <a:endParaRPr lang="zh-CN" altLang="en-US" dirty="0"/>
          </a:p>
        </p:txBody>
      </p:sp>
      <p:sp>
        <p:nvSpPr>
          <p:cNvPr id="12" name="矩形 11"/>
          <p:cNvSpPr/>
          <p:nvPr/>
        </p:nvSpPr>
        <p:spPr>
          <a:xfrm>
            <a:off x="3721323" y="5877272"/>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归纳推理</a:t>
            </a:r>
            <a:endParaRPr lang="zh-CN" altLang="en-US" dirty="0"/>
          </a:p>
        </p:txBody>
      </p:sp>
      <p:sp>
        <p:nvSpPr>
          <p:cNvPr id="14" name="矩形 13"/>
          <p:cNvSpPr/>
          <p:nvPr/>
        </p:nvSpPr>
        <p:spPr>
          <a:xfrm>
            <a:off x="9481963" y="5760839"/>
            <a:ext cx="1524776" cy="692497"/>
          </a:xfrm>
          <a:prstGeom prst="rect">
            <a:avLst/>
          </a:prstGeom>
        </p:spPr>
        <p:txBody>
          <a:bodyPr wrap="none">
            <a:spAutoFit/>
          </a:bodyPr>
          <a:lstStyle/>
          <a:p>
            <a:pPr lvl="0" algn="ctr">
              <a:lnSpc>
                <a:spcPct val="150000"/>
              </a:lnSpc>
              <a:tabLst>
                <a:tab pos="2700655" algn="l"/>
              </a:tabLst>
            </a:pPr>
            <a:r>
              <a:rPr lang="zh-CN" altLang="en-US" sz="2600" b="1" kern="100" dirty="0">
                <a:solidFill>
                  <a:srgbClr val="FF0000"/>
                </a:solidFill>
                <a:latin typeface="宋体"/>
                <a:ea typeface="方正细黑一简体"/>
                <a:cs typeface="Times New Roman"/>
              </a:rPr>
              <a:t>或然推理</a:t>
            </a:r>
            <a:endParaRPr lang="zh-CN" altLang="en-US" sz="26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968364576"/>
              </p:ext>
            </p:extLst>
          </p:nvPr>
        </p:nvGraphicFramePr>
        <p:xfrm>
          <a:off x="1250903" y="2454552"/>
          <a:ext cx="9743228" cy="2592288"/>
        </p:xfrm>
        <a:graphic>
          <a:graphicData uri="http://schemas.openxmlformats.org/drawingml/2006/table">
            <a:tbl>
              <a:tblPr/>
              <a:tblGrid>
                <a:gridCol w="919890"/>
                <a:gridCol w="8823338"/>
              </a:tblGrid>
              <a:tr h="259228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关系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F:\新教材政治选择性必修2、3\24YLXGKXZZX3-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399668" y="2808292"/>
            <a:ext cx="6196115" cy="217407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1201043" y="1340768"/>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39248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．演绎推理必须具备的两个条件</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作为推理根据的前提</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判断。如果前提虚假，由前提推出的结论就不能保证真实可靠。</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推理结构正确。如果推理结构不正确，也就是说，前提和结论</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____________</a:t>
            </a:r>
            <a:r>
              <a:rPr lang="zh-CN" altLang="zh-CN" sz="2600" b="1" kern="100" dirty="0" smtClean="0">
                <a:latin typeface="宋体"/>
                <a:ea typeface="方正细黑一简体"/>
                <a:cs typeface="Times New Roman"/>
              </a:rPr>
              <a:t>是</a:t>
            </a:r>
            <a:r>
              <a:rPr lang="zh-CN" altLang="zh-CN" sz="2600" b="1" kern="100" dirty="0">
                <a:latin typeface="宋体"/>
                <a:ea typeface="方正细黑一简体"/>
                <a:cs typeface="Times New Roman"/>
              </a:rPr>
              <a:t>错误的，那么，尽管前提真实，也不能保证推出正确的结论。</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4513411" y="2276872"/>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真实</a:t>
            </a:r>
            <a:endParaRPr lang="zh-CN" altLang="en-US" dirty="0"/>
          </a:p>
        </p:txBody>
      </p:sp>
      <p:sp>
        <p:nvSpPr>
          <p:cNvPr id="6" name="矩形 5"/>
          <p:cNvSpPr/>
          <p:nvPr/>
        </p:nvSpPr>
        <p:spPr>
          <a:xfrm>
            <a:off x="734403" y="4376717"/>
            <a:ext cx="2194832"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逻辑联系方式</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宋体"/>
                <a:ea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实践是形成判断的唯一途径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一个判断的形成有两条途径：一是通过实践，直接对对象进行观察或调查，然后作出判断；二是借助已有的判断，合乎逻辑地推出一个新的判断。</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演绎推理是必然推理，归纳推理是或然推理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r>
              <a:rPr lang="zh-CN" altLang="zh-CN" sz="2600" b="1" kern="100" dirty="0">
                <a:solidFill>
                  <a:srgbClr val="FF0000"/>
                </a:solidFill>
                <a:ea typeface="方正细黑一简体"/>
                <a:cs typeface="Times New Roman"/>
              </a:rPr>
              <a:t>提示：</a:t>
            </a:r>
            <a:r>
              <a:rPr lang="zh-CN" altLang="zh-CN" sz="2600" b="1" kern="100" dirty="0">
                <a:ea typeface="方正细黑一简体"/>
                <a:cs typeface="Times New Roman"/>
              </a:rPr>
              <a:t>×　演绎推理、完全归纳推理是必然推理，不完全归纳推理、类比推理是或然推理。</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3"/>
            <a:ext cx="10801200" cy="5184575"/>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形式逻辑把每个推理所反映的认识对象的具体内容作为自己的研究对象</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形式逻辑不研究每个推理所反映的认识对象的具体内容，而把推理结构作为自己的研究对象。</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掌握演绎推理的方法，就可以保持思维的严密性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掌握演绎推理的方法，对人们保持思维的严密性具有重要的作用。</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2160240"/>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简单判断的演绎推理方法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．性质判断换质位推理</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性质判断换质推理和换位推理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079482249"/>
              </p:ext>
            </p:extLst>
          </p:nvPr>
        </p:nvGraphicFramePr>
        <p:xfrm>
          <a:off x="336947" y="1935794"/>
          <a:ext cx="11737303" cy="4937654"/>
        </p:xfrm>
        <a:graphic>
          <a:graphicData uri="http://schemas.openxmlformats.org/drawingml/2006/table">
            <a:tbl>
              <a:tblPr/>
              <a:tblGrid>
                <a:gridCol w="864096"/>
                <a:gridCol w="5904656"/>
                <a:gridCol w="4968551"/>
              </a:tblGrid>
              <a:tr h="377164">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类型</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换质推理</a:t>
                      </a:r>
                      <a:endParaRPr lang="zh-CN" sz="25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换位推理</a:t>
                      </a:r>
                      <a:endParaRPr lang="zh-CN" sz="25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必要</a:t>
                      </a:r>
                      <a:endParaRPr lang="zh-CN" sz="2500" kern="100" dirty="0">
                        <a:effectLst/>
                        <a:latin typeface="宋体"/>
                        <a:cs typeface="Courier New"/>
                      </a:endParaRPr>
                    </a:p>
                    <a:p>
                      <a:pPr algn="ctr">
                        <a:lnSpc>
                          <a:spcPct val="150000"/>
                        </a:lnSpc>
                        <a:spcAft>
                          <a:spcPts val="0"/>
                        </a:spcAft>
                        <a:tabLst>
                          <a:tab pos="2700655" algn="l"/>
                        </a:tabLst>
                      </a:pPr>
                      <a:r>
                        <a:rPr lang="zh-CN" sz="2500" b="1" kern="100" dirty="0">
                          <a:effectLst/>
                          <a:latin typeface="宋体"/>
                          <a:ea typeface="方正细黑一简体"/>
                          <a:cs typeface="Times New Roman"/>
                        </a:rPr>
                        <a:t>性</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为了使表达更为恰当和灵活</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为了从不同方面加深对事物的认识</a:t>
                      </a:r>
                      <a:endParaRPr lang="zh-CN" sz="25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表现</a:t>
                      </a:r>
                      <a:endParaRPr lang="zh-CN" sz="25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将肯定判断形式转换为否定判断形式，或者将否定判断形式转换为肯定判断形式</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把性质判断</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和</a:t>
                      </a:r>
                      <a:r>
                        <a:rPr lang="zh-CN" sz="2500" b="1" kern="100" dirty="0">
                          <a:effectLst/>
                          <a:latin typeface="宋体"/>
                          <a:ea typeface="方正细黑一简体"/>
                          <a:cs typeface="Times New Roman"/>
                        </a:rPr>
                        <a:t>谓项的位置进行互换</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414">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含义</a:t>
                      </a:r>
                      <a:endParaRPr lang="zh-CN" sz="25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又叫换质法。它是通过改变已知性质判断的“质”而得出一</a:t>
                      </a:r>
                      <a:r>
                        <a:rPr lang="zh-CN" sz="2500" b="1" kern="100" dirty="0" smtClean="0">
                          <a:effectLst/>
                          <a:latin typeface="宋体"/>
                          <a:ea typeface="方正细黑一简体"/>
                          <a:cs typeface="Times New Roman"/>
                        </a:rPr>
                        <a:t>个</a:t>
                      </a:r>
                      <a:r>
                        <a:rPr lang="en-US" altLang="zh-CN" sz="2500" b="1" kern="100" dirty="0" smtClean="0">
                          <a:effectLst/>
                          <a:latin typeface="宋体"/>
                          <a:ea typeface="方正细黑一简体"/>
                          <a:cs typeface="Times New Roman"/>
                        </a:rPr>
                        <a:t>_______</a:t>
                      </a:r>
                      <a:r>
                        <a:rPr lang="zh-CN" sz="2500" b="1" kern="100" dirty="0" smtClean="0">
                          <a:effectLst/>
                          <a:latin typeface="宋体"/>
                          <a:ea typeface="方正细黑一简体"/>
                          <a:cs typeface="Times New Roman"/>
                        </a:rPr>
                        <a:t>的</a:t>
                      </a:r>
                      <a:r>
                        <a:rPr lang="zh-CN" sz="2500" b="1" kern="100" dirty="0">
                          <a:effectLst/>
                          <a:latin typeface="宋体"/>
                          <a:ea typeface="方正细黑一简体"/>
                          <a:cs typeface="Times New Roman"/>
                        </a:rPr>
                        <a:t>推理</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又叫换位法。它是通过改变已知性质判断的主项和谓项</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而</a:t>
                      </a:r>
                      <a:r>
                        <a:rPr lang="zh-CN" sz="2500" b="1" kern="100" dirty="0">
                          <a:effectLst/>
                          <a:latin typeface="宋体"/>
                          <a:ea typeface="方正细黑一简体"/>
                          <a:cs typeface="Times New Roman"/>
                        </a:rPr>
                        <a:t>得出一个新判断的推理</a:t>
                      </a:r>
                      <a:endParaRPr lang="zh-CN" sz="25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9193931" y="3861048"/>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主项</a:t>
            </a:r>
            <a:endParaRPr lang="zh-CN" altLang="en-US" dirty="0"/>
          </a:p>
        </p:txBody>
      </p:sp>
      <p:sp>
        <p:nvSpPr>
          <p:cNvPr id="9" name="矩形 8"/>
          <p:cNvSpPr/>
          <p:nvPr/>
        </p:nvSpPr>
        <p:spPr>
          <a:xfrm>
            <a:off x="4081363" y="6021288"/>
            <a:ext cx="115127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新判断</a:t>
            </a:r>
            <a:endParaRPr lang="zh-CN" altLang="en-US" dirty="0"/>
          </a:p>
        </p:txBody>
      </p:sp>
      <p:sp>
        <p:nvSpPr>
          <p:cNvPr id="11" name="矩形 10"/>
          <p:cNvSpPr/>
          <p:nvPr/>
        </p:nvSpPr>
        <p:spPr>
          <a:xfrm>
            <a:off x="10490075" y="5733256"/>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位置</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673712491"/>
              </p:ext>
            </p:extLst>
          </p:nvPr>
        </p:nvGraphicFramePr>
        <p:xfrm>
          <a:off x="408956" y="678896"/>
          <a:ext cx="11233248" cy="6062472"/>
        </p:xfrm>
        <a:graphic>
          <a:graphicData uri="http://schemas.openxmlformats.org/drawingml/2006/table">
            <a:tbl>
              <a:tblPr/>
              <a:tblGrid>
                <a:gridCol w="846340"/>
                <a:gridCol w="5346347"/>
                <a:gridCol w="5040561"/>
              </a:tblGrid>
              <a:tr h="301730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规则</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①推理时不改变前提判断的主项</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②改变前提判断的质，即把肯定判断变为否定判断，把否定判断变为肯定判断。③找出与前提判断的谓项</a:t>
                      </a:r>
                      <a:r>
                        <a:rPr lang="zh-CN" sz="2600" b="1" kern="100" dirty="0" smtClean="0">
                          <a:effectLst/>
                          <a:latin typeface="宋体"/>
                          <a:ea typeface="方正细黑一简体"/>
                          <a:cs typeface="Times New Roman"/>
                        </a:rPr>
                        <a:t>相</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概念，用它作为结论判断的谓项</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①推理时不改变前提判断</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前提判断是肯定的，换位后还是肯定的；前提判断是否定的，换位后仍为否定的。②将前提判断的主项和谓项</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互</a:t>
                      </a:r>
                      <a:r>
                        <a:rPr lang="zh-CN" sz="2600" b="1" kern="100" dirty="0">
                          <a:effectLst/>
                          <a:latin typeface="宋体"/>
                          <a:ea typeface="方正细黑一简体"/>
                          <a:cs typeface="Times New Roman"/>
                        </a:rPr>
                        <a:t>换。③在前提中不周延的项，换位后也不</a:t>
                      </a:r>
                      <a:r>
                        <a:rPr lang="zh-CN" sz="2600" b="1" kern="100" dirty="0" smtClean="0">
                          <a:effectLst/>
                          <a:latin typeface="宋体"/>
                          <a:ea typeface="方正细黑一简体"/>
                          <a:cs typeface="Times New Roman"/>
                        </a:rPr>
                        <a:t>能</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具体</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推理</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方法</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①主项和量</a:t>
                      </a:r>
                      <a:r>
                        <a:rPr lang="zh-CN" sz="2600" b="1" kern="100" dirty="0" smtClean="0">
                          <a:effectLst/>
                          <a:latin typeface="宋体"/>
                          <a:ea typeface="方正细黑一简体"/>
                          <a:cs typeface="Times New Roman"/>
                        </a:rPr>
                        <a:t>项</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联项“是”改为“不是”，“不是”改为“是”。</a:t>
                      </a:r>
                      <a:r>
                        <a:rPr lang="zh-CN" sz="2600" b="1" kern="100" dirty="0" smtClean="0">
                          <a:effectLst/>
                          <a:latin typeface="宋体"/>
                          <a:ea typeface="方正细黑一简体"/>
                          <a:cs typeface="Times New Roman"/>
                        </a:rPr>
                        <a:t>②</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改</a:t>
                      </a:r>
                      <a:r>
                        <a:rPr lang="zh-CN" sz="2600" b="1" kern="100" dirty="0">
                          <a:effectLst/>
                          <a:latin typeface="宋体"/>
                          <a:ea typeface="方正细黑一简体"/>
                          <a:cs typeface="Times New Roman"/>
                        </a:rPr>
                        <a:t>为与其相矛盾的概念</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70000"/>
                        </a:lnSpc>
                        <a:spcAft>
                          <a:spcPts val="0"/>
                        </a:spcAft>
                        <a:buFont typeface="+mj-ea"/>
                        <a:buAutoNum type="circleNumDbPlain"/>
                        <a:tabLst>
                          <a:tab pos="2700655" algn="l"/>
                        </a:tabLst>
                      </a:pPr>
                      <a:r>
                        <a:rPr lang="zh-CN" sz="2600" b="1" kern="100" dirty="0">
                          <a:effectLst/>
                          <a:latin typeface="宋体"/>
                          <a:ea typeface="方正细黑一简体"/>
                          <a:cs typeface="Times New Roman"/>
                        </a:rPr>
                        <a:t>不改</a:t>
                      </a:r>
                      <a:r>
                        <a:rPr lang="zh-CN" sz="2600" b="1" kern="100" dirty="0" smtClean="0">
                          <a:effectLst/>
                          <a:latin typeface="宋体"/>
                          <a:ea typeface="方正细黑一简体"/>
                          <a:cs typeface="Times New Roman"/>
                        </a:rPr>
                        <a:t>变</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主项与谓项的位置互换。②前提</a:t>
                      </a:r>
                      <a:r>
                        <a:rPr lang="zh-CN" sz="2600" b="1" kern="100" dirty="0" smtClean="0">
                          <a:effectLst/>
                          <a:latin typeface="宋体"/>
                          <a:ea typeface="方正细黑一简体"/>
                          <a:cs typeface="Times New Roman"/>
                        </a:rPr>
                        <a:t>中</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项换位后不能周延</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80963" y="18864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1273051" y="148478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量项</a:t>
            </a:r>
            <a:endParaRPr lang="zh-CN" altLang="en-US" dirty="0"/>
          </a:p>
        </p:txBody>
      </p:sp>
      <p:sp>
        <p:nvSpPr>
          <p:cNvPr id="10" name="矩形 9"/>
          <p:cNvSpPr/>
          <p:nvPr/>
        </p:nvSpPr>
        <p:spPr>
          <a:xfrm>
            <a:off x="3001243" y="3512621"/>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矛盾</a:t>
            </a:r>
            <a:endParaRPr lang="zh-CN" altLang="en-US" dirty="0"/>
          </a:p>
        </p:txBody>
      </p:sp>
      <p:sp>
        <p:nvSpPr>
          <p:cNvPr id="12" name="矩形 11"/>
          <p:cNvSpPr/>
          <p:nvPr/>
        </p:nvSpPr>
        <p:spPr>
          <a:xfrm>
            <a:off x="10778107" y="76470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联项</a:t>
            </a:r>
            <a:endParaRPr lang="zh-CN" altLang="en-US" dirty="0"/>
          </a:p>
        </p:txBody>
      </p:sp>
      <p:sp>
        <p:nvSpPr>
          <p:cNvPr id="14" name="矩形 13"/>
          <p:cNvSpPr/>
          <p:nvPr/>
        </p:nvSpPr>
        <p:spPr>
          <a:xfrm>
            <a:off x="8041803" y="349174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位置</a:t>
            </a:r>
            <a:endParaRPr lang="zh-CN" altLang="en-US" dirty="0"/>
          </a:p>
        </p:txBody>
      </p:sp>
      <p:sp>
        <p:nvSpPr>
          <p:cNvPr id="16" name="矩形 15"/>
          <p:cNvSpPr/>
          <p:nvPr/>
        </p:nvSpPr>
        <p:spPr>
          <a:xfrm>
            <a:off x="10634091" y="414908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周延</a:t>
            </a:r>
            <a:endParaRPr lang="zh-CN" altLang="en-US" dirty="0"/>
          </a:p>
        </p:txBody>
      </p:sp>
      <p:sp>
        <p:nvSpPr>
          <p:cNvPr id="18" name="矩形 17"/>
          <p:cNvSpPr/>
          <p:nvPr/>
        </p:nvSpPr>
        <p:spPr>
          <a:xfrm>
            <a:off x="3361283" y="479715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不变</a:t>
            </a:r>
            <a:endParaRPr lang="zh-CN" altLang="en-US" dirty="0"/>
          </a:p>
        </p:txBody>
      </p:sp>
      <p:sp>
        <p:nvSpPr>
          <p:cNvPr id="20" name="矩形 19"/>
          <p:cNvSpPr/>
          <p:nvPr/>
        </p:nvSpPr>
        <p:spPr>
          <a:xfrm>
            <a:off x="1677057" y="60932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谓项</a:t>
            </a:r>
            <a:endParaRPr lang="zh-CN" altLang="en-US" dirty="0"/>
          </a:p>
        </p:txBody>
      </p:sp>
      <p:sp>
        <p:nvSpPr>
          <p:cNvPr id="22" name="矩形 21"/>
          <p:cNvSpPr/>
          <p:nvPr/>
        </p:nvSpPr>
        <p:spPr>
          <a:xfrm>
            <a:off x="8031979" y="478589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联项</a:t>
            </a:r>
            <a:endParaRPr lang="zh-CN" altLang="en-US" dirty="0"/>
          </a:p>
        </p:txBody>
      </p:sp>
      <p:sp>
        <p:nvSpPr>
          <p:cNvPr id="24" name="矩形 23"/>
          <p:cNvSpPr/>
          <p:nvPr/>
        </p:nvSpPr>
        <p:spPr>
          <a:xfrm>
            <a:off x="9769995" y="5445224"/>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不周延</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randombar(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randombar(horizontal)">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P spid="22"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6632"/>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性质判断项的周延性</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439946198"/>
              </p:ext>
            </p:extLst>
          </p:nvPr>
        </p:nvGraphicFramePr>
        <p:xfrm>
          <a:off x="480964" y="771840"/>
          <a:ext cx="10729190" cy="6537960"/>
        </p:xfrm>
        <a:graphic>
          <a:graphicData uri="http://schemas.openxmlformats.org/drawingml/2006/table">
            <a:tbl>
              <a:tblPr/>
              <a:tblGrid>
                <a:gridCol w="792087"/>
                <a:gridCol w="5190597"/>
                <a:gridCol w="2373253"/>
                <a:gridCol w="2373253"/>
              </a:tblGrid>
              <a:tr h="2088906">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总体规则</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一个性质判断如果断定了其主项或谓项所反映的全部对象，这个主项或谓项就</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。没有断定其主项或谓项所反映的全部对象，这个主项或谓项就</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。主项和谓项位置的变化会引起其外延断定情况的变化</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r h="348151">
                <a:tc rowSpan="7">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具体表现</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判断种类</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主项</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谓项</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151">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全称肯定判断</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不周延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151">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全称否定判断</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151">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特称肯定判断</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不周延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不周延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151">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特称否定判断</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不周延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151">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单称肯定判断</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周延</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不周延</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151">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单称否定判断</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周延</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周延</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289275" y="141277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周延</a:t>
            </a:r>
            <a:endParaRPr lang="zh-CN" altLang="en-US" dirty="0"/>
          </a:p>
        </p:txBody>
      </p:sp>
      <p:sp>
        <p:nvSpPr>
          <p:cNvPr id="8" name="矩形 7"/>
          <p:cNvSpPr/>
          <p:nvPr/>
        </p:nvSpPr>
        <p:spPr>
          <a:xfrm>
            <a:off x="4312964" y="1988840"/>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不周延</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720080"/>
          </a:xfrm>
        </p:spPr>
        <p:txBody>
          <a:bodyPr>
            <a:normAutofit/>
          </a:bodyPr>
          <a:lstStyle/>
          <a:p>
            <a:pPr indent="0">
              <a:tabLst>
                <a:tab pos="809625" algn="l"/>
              </a:tabLst>
            </a:pPr>
            <a:r>
              <a:rPr lang="en-US" altLang="zh-CN" sz="2600" b="1" kern="100" dirty="0" smtClean="0">
                <a:latin typeface="方正细黑一简体"/>
                <a:cs typeface="Times New Roman"/>
              </a:rPr>
              <a:t>2.</a:t>
            </a:r>
            <a:r>
              <a:rPr lang="zh-CN" altLang="zh-CN" sz="2600" b="1" kern="100" dirty="0" smtClean="0">
                <a:ea typeface="方正细黑一简体"/>
                <a:cs typeface="Times New Roman"/>
              </a:rPr>
              <a:t>三段论推理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024538628"/>
              </p:ext>
            </p:extLst>
          </p:nvPr>
        </p:nvGraphicFramePr>
        <p:xfrm>
          <a:off x="696987" y="1340768"/>
          <a:ext cx="11161240" cy="5388864"/>
        </p:xfrm>
        <a:graphic>
          <a:graphicData uri="http://schemas.openxmlformats.org/drawingml/2006/table">
            <a:tbl>
              <a:tblPr/>
              <a:tblGrid>
                <a:gridCol w="936104"/>
                <a:gridCol w="10225136"/>
              </a:tblGrid>
              <a:tr h="100576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smtClean="0">
                          <a:effectLst/>
                          <a:latin typeface="宋体"/>
                          <a:ea typeface="方正细黑一简体"/>
                          <a:cs typeface="Times New Roman"/>
                        </a:rPr>
                        <a:t>以两个已知的性质判断为</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，借助一个</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推出一个新的性质判断的推理</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20193">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逻辑结构</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smtClean="0">
                          <a:effectLst/>
                          <a:latin typeface="宋体"/>
                          <a:ea typeface="方正细黑一简体"/>
                          <a:cs typeface="Times New Roman"/>
                        </a:rPr>
                        <a:t>①结论中的谓项叫作“</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”；结论中的主项叫作“</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”；在结论中不出现而在前提中出现两次的那个项叫作“</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”。②包含大项的前提叫作</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；包含小项的前提叫作小前提。③三段论的大项和小项在前提中并没有</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发生联系，只是分别和中项有一定的关系，通过</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这个媒介，大项和小项才有了一定的联系，构成了三段论的结论</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377507" y="141277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前提</a:t>
            </a:r>
            <a:endParaRPr lang="zh-CN" altLang="en-US" dirty="0"/>
          </a:p>
        </p:txBody>
      </p:sp>
      <p:sp>
        <p:nvSpPr>
          <p:cNvPr id="8" name="矩形 7"/>
          <p:cNvSpPr/>
          <p:nvPr/>
        </p:nvSpPr>
        <p:spPr>
          <a:xfrm>
            <a:off x="7825779" y="141063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共同的项</a:t>
            </a:r>
            <a:endParaRPr lang="zh-CN" altLang="en-US" dirty="0"/>
          </a:p>
        </p:txBody>
      </p:sp>
      <p:sp>
        <p:nvSpPr>
          <p:cNvPr id="10" name="矩形 9"/>
          <p:cNvSpPr/>
          <p:nvPr/>
        </p:nvSpPr>
        <p:spPr>
          <a:xfrm>
            <a:off x="4984180" y="269033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大项</a:t>
            </a:r>
            <a:endParaRPr lang="zh-CN" altLang="en-US" dirty="0"/>
          </a:p>
        </p:txBody>
      </p:sp>
      <p:sp>
        <p:nvSpPr>
          <p:cNvPr id="12" name="矩形 11"/>
          <p:cNvSpPr/>
          <p:nvPr/>
        </p:nvSpPr>
        <p:spPr>
          <a:xfrm>
            <a:off x="9481963" y="2690335"/>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小项</a:t>
            </a:r>
            <a:endParaRPr lang="zh-CN" altLang="en-US" dirty="0"/>
          </a:p>
        </p:txBody>
      </p:sp>
      <p:sp>
        <p:nvSpPr>
          <p:cNvPr id="14" name="矩形 13"/>
          <p:cNvSpPr/>
          <p:nvPr/>
        </p:nvSpPr>
        <p:spPr>
          <a:xfrm>
            <a:off x="8689875" y="3408121"/>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中项</a:t>
            </a:r>
            <a:endParaRPr lang="zh-CN" altLang="en-US" dirty="0"/>
          </a:p>
        </p:txBody>
      </p:sp>
      <p:sp>
        <p:nvSpPr>
          <p:cNvPr id="16" name="矩形 15"/>
          <p:cNvSpPr/>
          <p:nvPr/>
        </p:nvSpPr>
        <p:spPr>
          <a:xfrm>
            <a:off x="3577307" y="4077072"/>
            <a:ext cx="1189749" cy="492443"/>
          </a:xfrm>
          <a:prstGeom prst="rect">
            <a:avLst/>
          </a:prstGeom>
        </p:spPr>
        <p:txBody>
          <a:bodyPr wrap="none">
            <a:spAutoFit/>
          </a:bodyPr>
          <a:lstStyle/>
          <a:p>
            <a:r>
              <a:rPr lang="zh-CN" altLang="en-US" sz="2600" b="1" kern="100" dirty="0" smtClean="0">
                <a:solidFill>
                  <a:srgbClr val="FF0000"/>
                </a:solidFill>
                <a:latin typeface="宋体"/>
                <a:ea typeface="方正细黑一简体"/>
                <a:cs typeface="Times New Roman"/>
              </a:rPr>
              <a:t>大前提</a:t>
            </a:r>
            <a:endParaRPr lang="zh-CN" altLang="en-US" dirty="0"/>
          </a:p>
        </p:txBody>
      </p:sp>
      <p:sp>
        <p:nvSpPr>
          <p:cNvPr id="18" name="矩形 17"/>
          <p:cNvSpPr/>
          <p:nvPr/>
        </p:nvSpPr>
        <p:spPr>
          <a:xfrm>
            <a:off x="4984180" y="472514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直接</a:t>
            </a:r>
            <a:endParaRPr lang="zh-CN" altLang="en-US" dirty="0"/>
          </a:p>
        </p:txBody>
      </p:sp>
      <p:sp>
        <p:nvSpPr>
          <p:cNvPr id="20" name="矩形 19"/>
          <p:cNvSpPr/>
          <p:nvPr/>
        </p:nvSpPr>
        <p:spPr>
          <a:xfrm>
            <a:off x="3001243" y="537321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中项</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69998498"/>
              </p:ext>
            </p:extLst>
          </p:nvPr>
        </p:nvGraphicFramePr>
        <p:xfrm>
          <a:off x="336947" y="520908"/>
          <a:ext cx="11593288" cy="6286500"/>
        </p:xfrm>
        <a:graphic>
          <a:graphicData uri="http://schemas.openxmlformats.org/drawingml/2006/table">
            <a:tbl>
              <a:tblPr/>
              <a:tblGrid>
                <a:gridCol w="792088"/>
                <a:gridCol w="10801200"/>
              </a:tblGrid>
              <a:tr h="4525963">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一般规则</a:t>
                      </a:r>
                      <a:endParaRPr lang="zh-CN" sz="25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①一个形式结构正确的三段论只能有三个不同的项。在前提和结论中，大项、小项和中项必须分别出现两次。如果出现四个不同的项，结论就不能必然得出。这种逻辑错误叫作</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_______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的错误。</a:t>
                      </a:r>
                      <a:endParaRPr lang="zh-CN" sz="2500" kern="100" dirty="0">
                        <a:effectLst/>
                        <a:latin typeface="宋体"/>
                        <a:cs typeface="Courier New"/>
                      </a:endParaRPr>
                    </a:p>
                    <a:p>
                      <a:pPr algn="just">
                        <a:lnSpc>
                          <a:spcPct val="150000"/>
                        </a:lnSpc>
                        <a:spcAft>
                          <a:spcPts val="0"/>
                        </a:spcAft>
                        <a:tabLst>
                          <a:tab pos="2700655" algn="l"/>
                        </a:tabLst>
                      </a:pPr>
                      <a:r>
                        <a:rPr lang="zh-CN" sz="2500" b="1" kern="100" dirty="0">
                          <a:effectLst/>
                          <a:latin typeface="宋体"/>
                          <a:ea typeface="方正细黑一简体"/>
                          <a:cs typeface="Times New Roman"/>
                        </a:rPr>
                        <a:t>②中项在前提中至少周延一次。如果中项在两个前提中都不周延，大项和小项的关系就不能确定，结论就不能必然得出。违反这一规则，就会犯</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___________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的错误。</a:t>
                      </a:r>
                      <a:endParaRPr lang="zh-CN" sz="2500" kern="100" dirty="0">
                        <a:effectLst/>
                        <a:latin typeface="宋体"/>
                        <a:cs typeface="Courier New"/>
                      </a:endParaRPr>
                    </a:p>
                    <a:p>
                      <a:pPr algn="just">
                        <a:lnSpc>
                          <a:spcPct val="150000"/>
                        </a:lnSpc>
                        <a:spcAft>
                          <a:spcPts val="0"/>
                        </a:spcAft>
                        <a:tabLst>
                          <a:tab pos="2700655" algn="l"/>
                        </a:tabLst>
                      </a:pPr>
                      <a:r>
                        <a:rPr lang="zh-CN" sz="2500" b="1" kern="100" dirty="0">
                          <a:effectLst/>
                          <a:latin typeface="宋体"/>
                          <a:ea typeface="方正细黑一简体"/>
                          <a:cs typeface="Times New Roman"/>
                        </a:rPr>
                        <a:t>③前提中不周延的项在结论中不得周延。这是针对大项和小项提出的要求。结论不能扩大使用前提所给的概念的外延，否则，就会犯“大项不当扩大”或</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___________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的错误。</a:t>
                      </a:r>
                      <a:endParaRPr lang="zh-CN" sz="2500" kern="100" dirty="0">
                        <a:effectLst/>
                        <a:latin typeface="宋体"/>
                        <a:cs typeface="Courier New"/>
                      </a:endParaRPr>
                    </a:p>
                    <a:p>
                      <a:pPr algn="just">
                        <a:lnSpc>
                          <a:spcPct val="150000"/>
                        </a:lnSpc>
                        <a:spcAft>
                          <a:spcPts val="0"/>
                        </a:spcAft>
                        <a:tabLst>
                          <a:tab pos="2700655" algn="l"/>
                        </a:tabLst>
                      </a:pPr>
                      <a:r>
                        <a:rPr lang="zh-CN" sz="2500" b="1" kern="100" dirty="0">
                          <a:effectLst/>
                          <a:latin typeface="宋体"/>
                          <a:ea typeface="方正细黑一简体"/>
                          <a:cs typeface="Times New Roman"/>
                        </a:rPr>
                        <a:t>④两个否定的前提不能必然推出结论。结论为否定，当且仅当，前提中有一否定</a:t>
                      </a:r>
                      <a:endParaRPr lang="zh-CN" sz="25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336947" y="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9" name="矩形 8"/>
          <p:cNvSpPr/>
          <p:nvPr/>
        </p:nvSpPr>
        <p:spPr>
          <a:xfrm>
            <a:off x="4657427" y="1727810"/>
            <a:ext cx="115127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四概念</a:t>
            </a:r>
            <a:endParaRPr lang="zh-CN" altLang="en-US" dirty="0"/>
          </a:p>
        </p:txBody>
      </p:sp>
      <p:sp>
        <p:nvSpPr>
          <p:cNvPr id="11" name="矩形 10"/>
          <p:cNvSpPr/>
          <p:nvPr/>
        </p:nvSpPr>
        <p:spPr>
          <a:xfrm>
            <a:off x="1489075" y="3456002"/>
            <a:ext cx="1795684"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中项不周延</a:t>
            </a:r>
            <a:endParaRPr lang="zh-CN" altLang="en-US" dirty="0"/>
          </a:p>
        </p:txBody>
      </p:sp>
      <p:sp>
        <p:nvSpPr>
          <p:cNvPr id="13" name="矩形 12"/>
          <p:cNvSpPr/>
          <p:nvPr/>
        </p:nvSpPr>
        <p:spPr>
          <a:xfrm>
            <a:off x="1675444" y="5184194"/>
            <a:ext cx="211788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小项不当扩大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45059" y="1916832"/>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graphicFrame>
        <p:nvGraphicFramePr>
          <p:cNvPr id="6" name="表格 5"/>
          <p:cNvGraphicFramePr>
            <a:graphicFrameLocks noGrp="1"/>
          </p:cNvGraphicFramePr>
          <p:nvPr>
            <p:extLst>
              <p:ext uri="{D42A27DB-BD31-4B8C-83A1-F6EECF244321}">
                <p14:modId xmlns:p14="http://schemas.microsoft.com/office/powerpoint/2010/main" val="3507589800"/>
              </p:ext>
            </p:extLst>
          </p:nvPr>
        </p:nvGraphicFramePr>
        <p:xfrm>
          <a:off x="1273051" y="2852936"/>
          <a:ext cx="9433048" cy="2020824"/>
        </p:xfrm>
        <a:graphic>
          <a:graphicData uri="http://schemas.openxmlformats.org/drawingml/2006/table">
            <a:tbl>
              <a:tblPr/>
              <a:tblGrid>
                <a:gridCol w="1048419"/>
                <a:gridCol w="8384629"/>
              </a:tblGrid>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作用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三段论是生活和工作中常用的推理类型。我们只有熟知其推理的规则，才能自觉地避免这类推理中的逻辑错误，进而揭露诡辩，维护真理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6120680"/>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前提判断是肯定的，换位后应该是否定的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前提判断是肯定的，换位后还是肯定的。前提判断是否定的，换位后仍为否定的。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换质法，指的是通过改变已知直言判断的主项和谓项的位置而得出一个新判断的推理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换质法，是通过改变已知性质判断的“质”而得出一个新判断的推理。换位法，是通过改变已知性质判断的主项和谓项的位置而得出一个新判断的推理。</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80720"/>
          </a:xfrm>
        </p:spPr>
        <p:txBody>
          <a:bodyPr>
            <a:normAutofit fontScale="92500" lnSpcReduction="10000"/>
          </a:bodyPr>
          <a:lstStyle/>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真理都是有用的，所以有用的都是真理。这是一个正确的换位推理。</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这是一个不正确的换位推理。其正确的换位推理是：真理都是有用的，所以有些有用的是真理。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三段论是演绎推理的一种重要形式。它是以两个已知的判断为前提，借助一个共同的项推出一个新的判断的推理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三段论是以两个已知的性质判断为前提，借助一个共同的项推出一个新的性质判断的推理。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在三段论的结论中不出现而在前提中出现两次的那个项叫作“大项”。</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87313"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在三段论的结论中不出现而在前提中出现两次的那个项叫作“中项”。结论中的谓项叫作“大项”。</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一</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简单判断的演绎推理方法</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随着“神舟十三”搭载物的出舱，太空种子重新成为关注焦点。太空种子是指通过精选作物种子，经由航天器搭载到太空，在空间特殊环境下经过航天诱变使种子发生基因突变，然后再到地面进行优选培育出来的种子。由此推出一定为真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824536"/>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①有的太空种子不是经过航天诱变培育出来的</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②所有太空种子都是经过航天诱变培育出来的</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③有的经过航天诱变培育出来的种子是太空种子</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④所有经过航天诱变培育出来的种子都是太空种子</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040560"/>
          </a:xfrm>
        </p:spPr>
        <p:txBody>
          <a:bodyPr>
            <a:normAutofit lnSpcReduction="10000"/>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根</a:t>
            </a:r>
            <a:r>
              <a:rPr lang="zh-CN" altLang="zh-CN" sz="2600" b="1" kern="100" dirty="0">
                <a:latin typeface="宋体"/>
                <a:ea typeface="方正细黑一简体"/>
                <a:cs typeface="Times New Roman"/>
              </a:rPr>
              <a:t>据材料对太空种子的描述，可以推出“所有太空种子都是经过航天诱变培育出来的”，然后对这一判断换位推理，可得出“有的经过航天诱变培育出来的种子是太空种子”，②③正确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④</a:t>
            </a:r>
            <a:r>
              <a:rPr lang="zh-CN" altLang="zh-CN" sz="2600" b="1" kern="100" dirty="0">
                <a:latin typeface="宋体"/>
                <a:ea typeface="方正细黑一简体"/>
                <a:cs typeface="Times New Roman"/>
              </a:rPr>
              <a:t>也是对②进行的换位推理，但前提中谓项不周延，换位后周延了，错误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航</a:t>
            </a:r>
            <a:r>
              <a:rPr lang="zh-CN" altLang="zh-CN" sz="2600" b="1" kern="100" dirty="0">
                <a:latin typeface="宋体"/>
                <a:ea typeface="方正细黑一简体"/>
                <a:cs typeface="Times New Roman"/>
              </a:rPr>
              <a:t>天诱变是太空种子的必要条件，所有太空种子都是经过航天诱变培育出来的，①错误。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fontScale="925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．性质判断的换质位推理是简单判断演绎推理常用的推理方法，下面关于性质判断的换质位推理对应正确的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122238" algn="just">
              <a:lnSpc>
                <a:spcPct val="170000"/>
              </a:lnSpc>
              <a:spcAft>
                <a:spcPts val="0"/>
              </a:spcAft>
              <a:tabLst>
                <a:tab pos="2700655" algn="l"/>
              </a:tabLst>
            </a:pPr>
            <a:r>
              <a:rPr lang="zh-CN" altLang="zh-CN" sz="2600" b="1" kern="100" dirty="0">
                <a:latin typeface="宋体"/>
                <a:ea typeface="方正细黑一简体"/>
                <a:cs typeface="Times New Roman"/>
              </a:rPr>
              <a:t>①“有些疾病不是传染性的，所以，有些疾病是非传染性的。”——换质推理　②“有些金属是液体，所以，有些液体是金属。”——换质推理　③“有些方法是科学的，所以，有些方法不是非科学的。”——换位推理　④“有些中学生是追星族，所以，有些追星族是中学生。”——换位推理</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03244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换</a:t>
            </a:r>
            <a:r>
              <a:rPr lang="zh-CN" altLang="zh-CN" sz="2600" b="1" kern="100" dirty="0">
                <a:latin typeface="宋体"/>
                <a:ea typeface="方正细黑一简体"/>
                <a:cs typeface="Times New Roman"/>
              </a:rPr>
              <a:t>质推理，是通过改变已知性质判断的“质”而得出一个新判断的推理；换位推理，又叫换位法，它是通过改变已知性质判断的主项和谓项的位置而得出一个新判断的推理。①④对应正确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②</a:t>
            </a:r>
            <a:r>
              <a:rPr lang="zh-CN" altLang="zh-CN" sz="2600" b="1" kern="100" dirty="0">
                <a:latin typeface="宋体"/>
                <a:ea typeface="方正细黑一简体"/>
                <a:cs typeface="Times New Roman"/>
              </a:rPr>
              <a:t>是换位推理，③换质推理，均对应不正确。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400600"/>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．小明与小芳讨论选修哪门课时，针对思想政治课中的《逻辑与思维》，两个人有以下对话：</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小明：“学习科学思维方法有用吗？”</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小芳：“当然有用啦，科学思维方法是知识创新的工具嘛。”</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小芳的话隐含了一个三段论式的推理，在这一推理</a:t>
            </a:r>
            <a:r>
              <a:rPr lang="zh-CN" altLang="zh-CN" sz="2600" b="1" kern="100" dirty="0" smtClean="0">
                <a:latin typeface="宋体"/>
                <a:ea typeface="方正细黑一简体"/>
                <a:cs typeface="Times New Roman"/>
              </a:rPr>
              <a:t>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①大前提是科学思维方法是有用的</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②大前提是知识创新的工具是有用</a:t>
            </a:r>
            <a:r>
              <a:rPr lang="zh-CN" altLang="zh-CN" sz="2600" b="1" kern="100" dirty="0" smtClean="0">
                <a:latin typeface="宋体"/>
                <a:ea typeface="方正细黑一简体"/>
                <a:cs typeface="Times New Roman"/>
              </a:rPr>
              <a:t>的</a:t>
            </a:r>
            <a:endParaRPr lang="zh-CN" altLang="zh-CN" sz="1050" kern="100" dirty="0">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③小前提是科学思维方法是知识创新的工具</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④结论是科学思维方法是知识创新的工具</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小</a:t>
            </a:r>
            <a:r>
              <a:rPr lang="zh-CN" altLang="zh-CN" sz="2600" b="1" kern="100" dirty="0">
                <a:latin typeface="宋体"/>
                <a:ea typeface="方正细黑一简体"/>
                <a:cs typeface="Times New Roman"/>
              </a:rPr>
              <a:t>芳的话是一个省略了大前提的三段论式的推理，其大前提是知识创新的工具是有用的，小前提是科学思维方法是知识创新的工具，结论是科学思维方法是有用的，②③正确，①④排除。</a:t>
            </a:r>
            <a:endParaRPr lang="zh-CN" altLang="zh-CN" sz="1050" kern="100" dirty="0">
              <a:latin typeface="宋体"/>
              <a:cs typeface="Courier New"/>
            </a:endParaRPr>
          </a:p>
          <a:p>
            <a:pPr>
              <a:tabLst>
                <a:tab pos="809625" algn="l"/>
              </a:tabLst>
            </a:pPr>
            <a:endParaRPr lang="zh-CN" altLang="en-US" sz="2600" dirty="0" smtClean="0"/>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0"/>
            <a:ext cx="10801200" cy="144016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简单判断的演绎推理方法比较</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339608543"/>
              </p:ext>
            </p:extLst>
          </p:nvPr>
        </p:nvGraphicFramePr>
        <p:xfrm>
          <a:off x="913012" y="1492031"/>
          <a:ext cx="10153127" cy="5249337"/>
        </p:xfrm>
        <a:graphic>
          <a:graphicData uri="http://schemas.openxmlformats.org/drawingml/2006/table">
            <a:tbl>
              <a:tblPr/>
              <a:tblGrid>
                <a:gridCol w="792087"/>
                <a:gridCol w="3240360"/>
                <a:gridCol w="3487857"/>
                <a:gridCol w="2632823"/>
              </a:tblGrid>
              <a:tr h="648072">
                <a:tc rowSpan="2">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性质判断的换质换位推理</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row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三段论推理</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072">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换质推理</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换位推理</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3888432">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目的</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将肯定判断形式转换为否定判断形式，或者将否定判断形式转换为肯定判断形式，使表达更为恰当和灵活</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把性质判断的主项和谓项的位置进行互换，从不同方面加深对事物的认识</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是演绎推理的一种重要形式，因其严格的论证推理和强有力的说服力，在广泛的领域得到应用</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980889528"/>
              </p:ext>
            </p:extLst>
          </p:nvPr>
        </p:nvGraphicFramePr>
        <p:xfrm>
          <a:off x="264940" y="620688"/>
          <a:ext cx="11665295" cy="6154420"/>
        </p:xfrm>
        <a:graphic>
          <a:graphicData uri="http://schemas.openxmlformats.org/drawingml/2006/table">
            <a:tbl>
              <a:tblPr/>
              <a:tblGrid>
                <a:gridCol w="613963"/>
                <a:gridCol w="3778524"/>
                <a:gridCol w="3511184"/>
                <a:gridCol w="3761624"/>
              </a:tblGrid>
              <a:tr h="3803332">
                <a:tc>
                  <a:txBody>
                    <a:bodyPr/>
                    <a:lstStyle/>
                    <a:p>
                      <a:pPr algn="ctr">
                        <a:lnSpc>
                          <a:spcPct val="150000"/>
                        </a:lnSpc>
                        <a:spcAft>
                          <a:spcPts val="0"/>
                        </a:spcAft>
                        <a:tabLst>
                          <a:tab pos="2700655" algn="l"/>
                        </a:tabLst>
                      </a:pPr>
                      <a:r>
                        <a:rPr lang="zh-CN" sz="2500" b="1" kern="100" dirty="0">
                          <a:effectLst/>
                          <a:latin typeface="宋体"/>
                          <a:ea typeface="方正细黑一简体"/>
                          <a:cs typeface="Times New Roman"/>
                        </a:rPr>
                        <a:t>规则</a:t>
                      </a:r>
                      <a:endParaRPr lang="zh-CN" sz="25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①推理时不改变前提判断的主项和量项。②改变前提判断的质。③找出与前提判断的谓项相矛盾的概念，用它作为结论判断的谓项</a:t>
                      </a:r>
                      <a:endParaRPr lang="zh-CN" sz="25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①推理时不改变前提判断的联项。②将前提判断的主项和谓项的位置互换。③在前提中不周延的项换位后不能周延</a:t>
                      </a:r>
                      <a:endParaRPr lang="zh-CN" sz="25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①一个形式结构正确的三段论只能有三个不同的项。②中项在前提中至少周延一次。③前提中不周延的项在结论中不得周延</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  </a:t>
                      </a:r>
                      <a:r>
                        <a:rPr lang="zh-CN" sz="2500" b="1" kern="100" dirty="0" smtClean="0">
                          <a:effectLst/>
                          <a:latin typeface="宋体"/>
                          <a:ea typeface="方正细黑一简体"/>
                          <a:cs typeface="Times New Roman"/>
                        </a:rPr>
                        <a:t>④</a:t>
                      </a:r>
                      <a:r>
                        <a:rPr lang="zh-CN" sz="2500" b="1" kern="100" dirty="0">
                          <a:effectLst/>
                          <a:latin typeface="宋体"/>
                          <a:ea typeface="方正细黑一简体"/>
                          <a:cs typeface="Times New Roman"/>
                        </a:rPr>
                        <a:t>两个否定的前提不能必然推出结论</a:t>
                      </a:r>
                      <a:endParaRPr lang="zh-CN" sz="25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3332">
                <a:tc>
                  <a:txBody>
                    <a:bodyPr/>
                    <a:lstStyle/>
                    <a:p>
                      <a:pPr algn="ctr">
                        <a:lnSpc>
                          <a:spcPct val="150000"/>
                        </a:lnSpc>
                        <a:spcAft>
                          <a:spcPts val="0"/>
                        </a:spcAft>
                        <a:tabLst>
                          <a:tab pos="2700655" algn="l"/>
                        </a:tabLst>
                      </a:pPr>
                      <a:r>
                        <a:rPr lang="zh-CN" sz="2500" b="1" kern="100">
                          <a:effectLst/>
                          <a:latin typeface="宋体"/>
                          <a:ea typeface="方正细黑一简体"/>
                          <a:cs typeface="Times New Roman"/>
                        </a:rPr>
                        <a:t>提醒</a:t>
                      </a:r>
                      <a:endParaRPr lang="zh-CN" sz="2500" kern="10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换质推理规则速记口诀：换质推理两步成，主项谓项位不动，先把联项来否定，谓项反义推理成</a:t>
                      </a:r>
                      <a:endParaRPr lang="zh-CN" sz="25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全称否定判断和特称肯定判断是简单换位；全称肯定判断是限量换位，特称否定判断不能换位</a:t>
                      </a:r>
                      <a:endParaRPr lang="zh-CN" sz="25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500" b="1" kern="100" dirty="0">
                          <a:effectLst/>
                          <a:latin typeface="宋体"/>
                          <a:ea typeface="方正细黑一简体"/>
                          <a:cs typeface="Times New Roman"/>
                        </a:rPr>
                        <a:t>三段论推理规则速记技巧：中要周延词项三 ，大项小项不扩展，一特得特否得否，否特成双结论难</a:t>
                      </a:r>
                      <a:endParaRPr lang="zh-CN" sz="2500" kern="100" dirty="0">
                        <a:effectLst/>
                        <a:latin typeface="宋体"/>
                        <a:cs typeface="Courier New"/>
                      </a:endParaRPr>
                    </a:p>
                  </a:txBody>
                  <a:tcPr marL="25599" marR="2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08955" y="10404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188640"/>
            <a:ext cx="11593288" cy="6552728"/>
          </a:xfrm>
        </p:spPr>
        <p:txBody>
          <a:bodyPr>
            <a:normAutofit fontScale="92500" lnSpcReduction="100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二</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三段论推理的逻辑规则</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．“新时代的中国青年是奋发有为的，我是新时代的中国青年，所以，我是奋发有为的。”下列选项与这一推理所犯错误一致的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．外语系学生都是学外语的，小明是学外语的，所以，小明是外语系学生</a:t>
            </a:r>
            <a:endParaRPr lang="zh-CN" altLang="zh-CN" sz="1050" kern="100" dirty="0">
              <a:latin typeface="宋体"/>
              <a:cs typeface="Courier New"/>
            </a:endParaRPr>
          </a:p>
          <a:p>
            <a:pPr marL="1250950" indent="-588963"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．我国的大学是分布在全国各地的，北京大学是我国的大学，所以，北京大学是分布在全国各地的</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．文学是艺术，舞蹈是艺术，所以，舞蹈是文学</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．小说是文学作品，诗歌不是小说，所以，诗歌不是文学作品</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1017224" cy="6336704"/>
          </a:xfrm>
        </p:spPr>
        <p:txBody>
          <a:bodyPr>
            <a:normAutofit fontScale="92500" lnSpcReduction="20000"/>
          </a:bodyPr>
          <a:lstStyle/>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答案：</a:t>
            </a:r>
            <a:r>
              <a:rPr lang="en-US" altLang="zh-CN" sz="2800" b="1" kern="100" dirty="0">
                <a:latin typeface="方正细黑一简体"/>
                <a:cs typeface="Times New Roman"/>
              </a:rPr>
              <a:t>B</a:t>
            </a:r>
            <a:endParaRPr lang="en-US" altLang="zh-CN" sz="28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800" b="1" kern="100" dirty="0" smtClean="0">
                <a:solidFill>
                  <a:srgbClr val="FF0000"/>
                </a:solidFill>
                <a:latin typeface="宋体"/>
                <a:ea typeface="方正细黑一简体"/>
                <a:cs typeface="Times New Roman"/>
              </a:rPr>
              <a:t>解</a:t>
            </a:r>
            <a:r>
              <a:rPr lang="zh-CN" altLang="zh-CN" sz="2800" b="1" kern="100" dirty="0">
                <a:solidFill>
                  <a:srgbClr val="FF0000"/>
                </a:solidFill>
                <a:latin typeface="宋体"/>
                <a:ea typeface="方正细黑一简体"/>
                <a:cs typeface="Times New Roman"/>
              </a:rPr>
              <a:t>析</a:t>
            </a:r>
            <a:r>
              <a:rPr lang="zh-CN" altLang="zh-CN" sz="2800" b="1" kern="100" dirty="0" smtClean="0">
                <a:solidFill>
                  <a:srgbClr val="FF0000"/>
                </a:solidFill>
                <a:latin typeface="宋体"/>
                <a:ea typeface="方正细黑一简体"/>
                <a:cs typeface="Times New Roman"/>
              </a:rPr>
              <a:t>：</a:t>
            </a:r>
            <a:r>
              <a:rPr lang="zh-CN" altLang="zh-CN" sz="2800" b="1" kern="100" dirty="0" smtClean="0">
                <a:latin typeface="宋体"/>
                <a:ea typeface="方正细黑一简体"/>
                <a:cs typeface="Times New Roman"/>
              </a:rPr>
              <a:t>材</a:t>
            </a:r>
            <a:r>
              <a:rPr lang="zh-CN" altLang="zh-CN" sz="2800" b="1" kern="100" dirty="0">
                <a:latin typeface="宋体"/>
                <a:ea typeface="方正细黑一简体"/>
                <a:cs typeface="Times New Roman"/>
              </a:rPr>
              <a:t>料的推理中“新时代的中国青年”这个概念在大前提中指的是总体，在小前提中指的是个体，不是同一个概念，犯了三段论推理中“四概念”的逻辑错误。</a:t>
            </a:r>
            <a:r>
              <a:rPr lang="en-US" altLang="zh-CN" sz="2800" b="1" kern="100" dirty="0">
                <a:latin typeface="宋体"/>
                <a:ea typeface="方正细黑一简体"/>
                <a:cs typeface="Times New Roman"/>
              </a:rPr>
              <a:t>A</a:t>
            </a:r>
            <a:r>
              <a:rPr lang="zh-CN" altLang="zh-CN" sz="2800" b="1" kern="100" dirty="0">
                <a:latin typeface="宋体"/>
                <a:ea typeface="方正细黑一简体"/>
                <a:cs typeface="Times New Roman"/>
              </a:rPr>
              <a:t>推理中，中项“学外语的”在前提中一次也没有周延，犯了“中项不周延”的逻辑错误，不符合题意。</a:t>
            </a:r>
            <a:r>
              <a:rPr lang="en-US" altLang="zh-CN" sz="2800" b="1" kern="100" dirty="0">
                <a:latin typeface="宋体"/>
                <a:ea typeface="方正细黑一简体"/>
                <a:cs typeface="Times New Roman"/>
              </a:rPr>
              <a:t>B</a:t>
            </a:r>
            <a:r>
              <a:rPr lang="zh-CN" altLang="zh-CN" sz="2800" b="1" kern="100" dirty="0">
                <a:latin typeface="宋体"/>
                <a:ea typeface="方正细黑一简体"/>
                <a:cs typeface="Times New Roman"/>
              </a:rPr>
              <a:t>推理中，“我国的大学”这个概念在大前提中指的是总体，在小前提中指的是个体，不是同一个概念，犯了三段论推理中“四概念”的逻辑错误，符合题意。</a:t>
            </a:r>
            <a:r>
              <a:rPr lang="en-US" altLang="zh-CN" sz="2800" b="1" kern="100" dirty="0">
                <a:latin typeface="宋体"/>
                <a:ea typeface="方正细黑一简体"/>
                <a:cs typeface="Times New Roman"/>
              </a:rPr>
              <a:t>C</a:t>
            </a:r>
            <a:r>
              <a:rPr lang="zh-CN" altLang="zh-CN" sz="2800" b="1" kern="100" dirty="0">
                <a:latin typeface="宋体"/>
                <a:ea typeface="方正细黑一简体"/>
                <a:cs typeface="Times New Roman"/>
              </a:rPr>
              <a:t>推理中，“艺术”在前提中一次也没有周延，犯了“中项不周延”的逻辑错误，不符合题意。</a:t>
            </a:r>
            <a:r>
              <a:rPr lang="en-US" altLang="zh-CN" sz="2800" b="1" kern="100" dirty="0">
                <a:latin typeface="宋体"/>
                <a:ea typeface="方正细黑一简体"/>
                <a:cs typeface="Times New Roman"/>
              </a:rPr>
              <a:t>D</a:t>
            </a:r>
            <a:r>
              <a:rPr lang="zh-CN" altLang="zh-CN" sz="2800" b="1" kern="100" dirty="0">
                <a:latin typeface="宋体"/>
                <a:ea typeface="方正细黑一简体"/>
                <a:cs typeface="Times New Roman"/>
              </a:rPr>
              <a:t>推理中，“文学作品”在前提中不周延，在结论中周延，犯了“大项不当扩大”的逻辑错误，不符合题意。</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80720"/>
          </a:xfrm>
        </p:spPr>
        <p:txBody>
          <a:bodyPr>
            <a:no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．三段论是演绎推理的一种重要的形式，以下符合三段论的推理要求的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marL="895350" indent="-442913"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．调查报告不是文学作品，这篇文稿不是调查报告，所以这篇文稿是文学作品</a:t>
            </a:r>
            <a:endParaRPr lang="zh-CN" altLang="zh-CN" sz="2600" kern="100" dirty="0">
              <a:latin typeface="宋体"/>
              <a:cs typeface="Courier New"/>
            </a:endParaRPr>
          </a:p>
          <a:p>
            <a:pPr marL="981075" indent="-528638"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．鲁迅的著作不是一天能读完的，《祝福》是鲁迅的著作，所以《祝福》不是一天能读完的</a:t>
            </a:r>
            <a:endParaRPr lang="zh-CN" altLang="zh-CN" sz="2600" kern="100" dirty="0">
              <a:latin typeface="宋体"/>
              <a:cs typeface="Courier New"/>
            </a:endParaRPr>
          </a:p>
          <a:p>
            <a:pPr marL="981075" indent="-528638"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．所有犯罪行为都是违法行为，这种行为不是违法行为，所以这种行为不是犯罪行为</a:t>
            </a:r>
            <a:endParaRPr lang="zh-CN" altLang="zh-CN" sz="2600" kern="100" dirty="0">
              <a:latin typeface="宋体"/>
              <a:cs typeface="Courier New"/>
            </a:endParaRPr>
          </a:p>
          <a:p>
            <a:pPr indent="452438"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．优秀律师都精通法律，我精通法律，所以我是优秀律师</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84784"/>
            <a:ext cx="10801200" cy="403244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两</a:t>
            </a:r>
            <a:r>
              <a:rPr lang="zh-CN" altLang="zh-CN" sz="2600" b="1" kern="100" dirty="0">
                <a:latin typeface="宋体"/>
                <a:ea typeface="方正细黑一简体"/>
                <a:cs typeface="Times New Roman"/>
              </a:rPr>
              <a:t>个否定的前提不能必然推出结论，从前提到结论没有保真关系，</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违反三段论推理要求。</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的中项“鲁迅的著作”和</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的中项“精通法律”在前提中没有一次周延，</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不符合要求</a:t>
            </a:r>
            <a:r>
              <a:rPr lang="zh-CN" altLang="zh-CN" sz="2600" b="1" kern="100" dirty="0" smtClean="0">
                <a:latin typeface="宋体"/>
                <a:ea typeface="方正细黑一简体"/>
                <a:cs typeface="Times New Roman"/>
              </a:rPr>
              <a:t>。</a:t>
            </a:r>
            <a:endParaRPr lang="en-US" altLang="zh-CN" sz="2600" b="1" kern="100" dirty="0">
              <a:latin typeface="宋体"/>
              <a:ea typeface="方正细黑一简体"/>
              <a:cs typeface="Times New Roman"/>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C</a:t>
            </a:r>
            <a:r>
              <a:rPr lang="zh-CN" altLang="zh-CN" sz="2600" b="1" kern="100" dirty="0">
                <a:latin typeface="宋体"/>
                <a:ea typeface="方正细黑一简体"/>
                <a:cs typeface="Times New Roman"/>
              </a:rPr>
              <a:t>符合三段论推理要求。</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256584"/>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．鲁迅在《论辩的魂灵》一文中曾记录这么一则诡辩，现整理后的三段论如下：卖国贼是说诳的，你是说诳的，所以，你就是卖国贼。从逻辑角度看，该诡</a:t>
            </a:r>
            <a:r>
              <a:rPr lang="zh-CN" altLang="zh-CN" sz="2600" b="1" kern="100" dirty="0" smtClean="0">
                <a:latin typeface="宋体"/>
                <a:ea typeface="方正细黑一简体"/>
                <a:cs typeface="Times New Roman"/>
              </a:rPr>
              <a:t>辩</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．犯了“四概念”的错误</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．犯了“大项不当扩大”的错误</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．犯了“中项不周延”的错误</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．犯了“小项不当扩大”的错误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381642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三</a:t>
            </a:r>
            <a:r>
              <a:rPr lang="zh-CN" altLang="zh-CN" sz="2600" b="1" kern="100" dirty="0">
                <a:latin typeface="宋体"/>
                <a:ea typeface="方正细黑一简体"/>
                <a:cs typeface="Times New Roman"/>
              </a:rPr>
              <a:t>段论推理要求中项在前提中至少周延一次，材料中三段论的中项“说诳的”一次也没有周延，犯了“中项不周延”的错误，没有犯“大项不当扩大”和“小项不当扩大”的错误，</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正确，</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料中三段论只有三个项，没有犯“四概念”的错误，</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1368152"/>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三段论推理的逻辑错误</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831992251"/>
              </p:ext>
            </p:extLst>
          </p:nvPr>
        </p:nvGraphicFramePr>
        <p:xfrm>
          <a:off x="1057027" y="1988840"/>
          <a:ext cx="10225136" cy="4715256"/>
        </p:xfrm>
        <a:graphic>
          <a:graphicData uri="http://schemas.openxmlformats.org/drawingml/2006/table">
            <a:tbl>
              <a:tblPr/>
              <a:tblGrid>
                <a:gridCol w="1721332"/>
                <a:gridCol w="8503804"/>
              </a:tblGrid>
              <a:tr h="452596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“四概</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念”的</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错误</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一个形式结构正确的三段论只能有三个不同的项。如果有四个，就一定错了。比如：人已经存在几百万年了；而你没有存在几百万年；所以你不是人。这个三段论中，看上去有三个概念“人，几百万年，你”，但因为前后两个“人”违反了“同一律”，是不同的，所以其实一共出现了四个概念“人类，几百万年，你，人体”。这样的三段论，必然错误</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267845636"/>
              </p:ext>
            </p:extLst>
          </p:nvPr>
        </p:nvGraphicFramePr>
        <p:xfrm>
          <a:off x="552971" y="992464"/>
          <a:ext cx="10873208" cy="5388864"/>
        </p:xfrm>
        <a:graphic>
          <a:graphicData uri="http://schemas.openxmlformats.org/drawingml/2006/table">
            <a:tbl>
              <a:tblPr/>
              <a:tblGrid>
                <a:gridCol w="1368152"/>
                <a:gridCol w="9505056"/>
              </a:tblGrid>
              <a:tr h="4984497">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“中项</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不周</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延”的</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错误</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中项，就是在三段论中用来联系大前提和小前提的项。比如：“所有人都是要死的，苏格拉底是人”，这里的“人”就是中项。那什么叫周延？“所有中国人”指全部，是周延的概念；“一部分中国人”是不周延的概念。比如：一部分中国人很有钱，北京人是一部分中国人，所以北京人很有钱。在这个三段论中，“一部分中国人”是联系大前提、小前提的中项，但是不周延，所以犯了“中项不周延”的逻辑错误。正确的说法应该是“北京人是一部分中国人，但不一定是有钱的那一部分中国人”</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93467" y="404664"/>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90471218"/>
              </p:ext>
            </p:extLst>
          </p:nvPr>
        </p:nvGraphicFramePr>
        <p:xfrm>
          <a:off x="336947" y="824439"/>
          <a:ext cx="11449272" cy="5844921"/>
        </p:xfrm>
        <a:graphic>
          <a:graphicData uri="http://schemas.openxmlformats.org/drawingml/2006/table">
            <a:tbl>
              <a:tblPr/>
              <a:tblGrid>
                <a:gridCol w="1296144"/>
                <a:gridCol w="10153128"/>
              </a:tblGrid>
              <a:tr h="2099241">
                <a:tc>
                  <a:txBody>
                    <a:bodyPr/>
                    <a:lstStyle/>
                    <a:p>
                      <a:pPr algn="ctr">
                        <a:lnSpc>
                          <a:spcPct val="150000"/>
                        </a:lnSpc>
                        <a:spcAft>
                          <a:spcPts val="0"/>
                        </a:spcAft>
                        <a:tabLst>
                          <a:tab pos="2700655" algn="l"/>
                        </a:tabLst>
                      </a:pPr>
                      <a:r>
                        <a:rPr lang="zh-CN" sz="2400" b="1" kern="100" dirty="0">
                          <a:effectLst/>
                          <a:latin typeface="宋体"/>
                          <a:ea typeface="方正细黑一简体"/>
                          <a:cs typeface="Times New Roman"/>
                        </a:rPr>
                        <a:t>“小项</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不当扩</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大”的</a:t>
                      </a:r>
                      <a:endParaRPr lang="zh-CN" sz="2400" kern="100" dirty="0">
                        <a:effectLst/>
                        <a:latin typeface="宋体"/>
                        <a:cs typeface="Courier New"/>
                      </a:endParaRPr>
                    </a:p>
                    <a:p>
                      <a:pPr algn="ctr">
                        <a:lnSpc>
                          <a:spcPct val="150000"/>
                        </a:lnSpc>
                        <a:spcAft>
                          <a:spcPts val="0"/>
                        </a:spcAft>
                        <a:tabLst>
                          <a:tab pos="2700655" algn="l"/>
                        </a:tabLst>
                      </a:pPr>
                      <a:r>
                        <a:rPr lang="zh-CN" sz="2400" b="1" kern="100" dirty="0">
                          <a:effectLst/>
                          <a:latin typeface="宋体"/>
                          <a:ea typeface="方正细黑一简体"/>
                          <a:cs typeface="Times New Roman"/>
                        </a:rPr>
                        <a:t>错误</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比如：“玉米是高产农作物，玉米是杂粮，所以杂粮是高产农作物。”这个三段论的小前提其实是：玉米是“一种”杂粮。结论其实是：“所有”杂粮是高产农作物。小前提是“一种”，结论是“所有”，就是“小项不当扩大”</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9241">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“大项</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不当扩</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大”的</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错误</a:t>
                      </a:r>
                      <a:endParaRPr lang="zh-CN" sz="24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比如：“军人需要锻炼身体，我不是军人，所以我不需要锻炼身体。”这个三段论的大前提其实是：军人是“部分”需要锻炼身体的人。结论其实是：我不在“全体”需要锻炼身体的人之中。大前提是“部分”，结论是“全体”，就是“大项不当扩大”</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74431">
                <a:tc>
                  <a:txBody>
                    <a:bodyPr/>
                    <a:lstStyle/>
                    <a:p>
                      <a:pPr algn="ctr">
                        <a:lnSpc>
                          <a:spcPct val="150000"/>
                        </a:lnSpc>
                        <a:spcAft>
                          <a:spcPts val="0"/>
                        </a:spcAft>
                        <a:tabLst>
                          <a:tab pos="2700655" algn="l"/>
                        </a:tabLst>
                      </a:pPr>
                      <a:r>
                        <a:rPr lang="zh-CN" sz="2400" b="1" kern="100">
                          <a:effectLst/>
                          <a:latin typeface="宋体"/>
                          <a:ea typeface="方正细黑一简体"/>
                          <a:cs typeface="Times New Roman"/>
                        </a:rPr>
                        <a:t>“双否</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前提”</a:t>
                      </a:r>
                      <a:endParaRPr lang="zh-CN" sz="2400" kern="100">
                        <a:effectLst/>
                        <a:latin typeface="宋体"/>
                        <a:cs typeface="Courier New"/>
                      </a:endParaRPr>
                    </a:p>
                    <a:p>
                      <a:pPr algn="ctr">
                        <a:lnSpc>
                          <a:spcPct val="150000"/>
                        </a:lnSpc>
                        <a:spcAft>
                          <a:spcPts val="0"/>
                        </a:spcAft>
                        <a:tabLst>
                          <a:tab pos="2700655" algn="l"/>
                        </a:tabLst>
                      </a:pPr>
                      <a:r>
                        <a:rPr lang="zh-CN" sz="2400" b="1" kern="100">
                          <a:effectLst/>
                          <a:latin typeface="宋体"/>
                          <a:ea typeface="方正细黑一简体"/>
                          <a:cs typeface="Times New Roman"/>
                        </a:rPr>
                        <a:t>的错误</a:t>
                      </a:r>
                      <a:endParaRPr lang="zh-CN" sz="24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400" b="1" kern="100" dirty="0">
                          <a:effectLst/>
                          <a:latin typeface="宋体"/>
                          <a:ea typeface="方正细黑一简体"/>
                          <a:cs typeface="Times New Roman"/>
                        </a:rPr>
                        <a:t>比如：“不爱吃布丁的人是瘦子，有些抽烟的人不爱吃布丁，所以，有些抽烟的人是瘦子。”大前提、小前提都是否定句，不能必然推出结论</a:t>
                      </a:r>
                      <a:endParaRPr lang="zh-CN" sz="24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184775"/>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2952328"/>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复合判断的演绎推理方法</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smtClean="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联言推理与选言推理</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．联言推理及其方</a:t>
            </a:r>
            <a:r>
              <a:rPr lang="zh-CN" altLang="zh-CN" sz="2600" b="1" kern="100" dirty="0" smtClean="0">
                <a:ea typeface="方正细黑一简体"/>
                <a:cs typeface="Times New Roman"/>
              </a:rPr>
              <a:t>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204374641"/>
              </p:ext>
            </p:extLst>
          </p:nvPr>
        </p:nvGraphicFramePr>
        <p:xfrm>
          <a:off x="624979" y="3163973"/>
          <a:ext cx="10975974" cy="3665850"/>
        </p:xfrm>
        <a:graphic>
          <a:graphicData uri="http://schemas.openxmlformats.org/drawingml/2006/table">
            <a:tbl>
              <a:tblPr/>
              <a:tblGrid>
                <a:gridCol w="1203046"/>
                <a:gridCol w="1173218"/>
                <a:gridCol w="8599710"/>
              </a:tblGrid>
              <a:tr h="498707">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50773" marR="507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依据联言判断</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进</a:t>
                      </a:r>
                      <a:r>
                        <a:rPr lang="zh-CN" sz="2600" b="1" kern="100" dirty="0">
                          <a:effectLst/>
                          <a:latin typeface="宋体"/>
                          <a:ea typeface="方正细黑一简体"/>
                          <a:cs typeface="Times New Roman"/>
                        </a:rPr>
                        <a:t>行的推理</a:t>
                      </a:r>
                      <a:endParaRPr lang="zh-CN" sz="2600" kern="100" dirty="0">
                        <a:effectLst/>
                        <a:latin typeface="宋体"/>
                        <a:cs typeface="Courier New"/>
                      </a:endParaRPr>
                    </a:p>
                  </a:txBody>
                  <a:tcPr marL="50773" marR="507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496121">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有效</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结构推理</a:t>
                      </a:r>
                      <a:endParaRPr lang="zh-CN" sz="2600" kern="100" dirty="0">
                        <a:effectLst/>
                        <a:latin typeface="宋体"/>
                        <a:cs typeface="Courier New"/>
                      </a:endParaRPr>
                    </a:p>
                  </a:txBody>
                  <a:tcPr marL="50773" marR="507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合成式</a:t>
                      </a:r>
                      <a:endParaRPr lang="zh-CN" sz="2600" kern="100" dirty="0">
                        <a:effectLst/>
                        <a:latin typeface="宋体"/>
                        <a:cs typeface="Courier New"/>
                      </a:endParaRPr>
                    </a:p>
                  </a:txBody>
                  <a:tcPr marL="50773" marR="507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如果联言推理的前提分别断定了各</a:t>
                      </a:r>
                      <a:r>
                        <a:rPr lang="zh-CN" sz="2600" b="1" kern="100" dirty="0" smtClean="0">
                          <a:effectLst/>
                          <a:latin typeface="宋体"/>
                          <a:ea typeface="方正细黑一简体"/>
                          <a:cs typeface="Times New Roman"/>
                        </a:rPr>
                        <a:t>个</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是</a:t>
                      </a:r>
                      <a:r>
                        <a:rPr lang="zh-CN" sz="2600" b="1" kern="100" dirty="0">
                          <a:effectLst/>
                          <a:latin typeface="宋体"/>
                          <a:ea typeface="方正细黑一简体"/>
                          <a:cs typeface="Times New Roman"/>
                        </a:rPr>
                        <a:t>真的，它的结论就能够断定由这些联言支所构成</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是</a:t>
                      </a:r>
                      <a:r>
                        <a:rPr lang="zh-CN" sz="2600" b="1" kern="100" dirty="0">
                          <a:effectLst/>
                          <a:latin typeface="宋体"/>
                          <a:ea typeface="方正细黑一简体"/>
                          <a:cs typeface="Times New Roman"/>
                        </a:rPr>
                        <a:t>真的</a:t>
                      </a:r>
                      <a:endParaRPr lang="zh-CN" sz="2600" kern="100" dirty="0">
                        <a:effectLst/>
                        <a:latin typeface="宋体"/>
                        <a:cs typeface="Courier New"/>
                      </a:endParaRPr>
                    </a:p>
                  </a:txBody>
                  <a:tcPr marL="50773" marR="507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6121">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分解式</a:t>
                      </a:r>
                      <a:endParaRPr lang="zh-CN" sz="2600" kern="100">
                        <a:effectLst/>
                        <a:latin typeface="宋体"/>
                        <a:cs typeface="Courier New"/>
                      </a:endParaRPr>
                    </a:p>
                  </a:txBody>
                  <a:tcPr marL="50773" marR="507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联言推理的前提断</a:t>
                      </a:r>
                      <a:r>
                        <a:rPr lang="zh-CN" sz="2600" b="1" kern="100" dirty="0" smtClean="0">
                          <a:effectLst/>
                          <a:latin typeface="宋体"/>
                          <a:ea typeface="方正细黑一简体"/>
                          <a:cs typeface="Times New Roman"/>
                        </a:rPr>
                        <a:t>定</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是</a:t>
                      </a:r>
                      <a:r>
                        <a:rPr lang="zh-CN" sz="2600" b="1" kern="100" dirty="0">
                          <a:effectLst/>
                          <a:latin typeface="宋体"/>
                          <a:ea typeface="方正细黑一简体"/>
                          <a:cs typeface="Times New Roman"/>
                        </a:rPr>
                        <a:t>真的，它的结论就能够断定这个联言判断</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是</a:t>
                      </a:r>
                      <a:r>
                        <a:rPr lang="zh-CN" sz="2600" b="1" kern="100" dirty="0">
                          <a:effectLst/>
                          <a:latin typeface="宋体"/>
                          <a:ea typeface="方正细黑一简体"/>
                          <a:cs typeface="Times New Roman"/>
                        </a:rPr>
                        <a:t>真的</a:t>
                      </a:r>
                      <a:endParaRPr lang="zh-CN" sz="2600" kern="100" dirty="0">
                        <a:effectLst/>
                        <a:latin typeface="宋体"/>
                        <a:cs typeface="Courier New"/>
                      </a:endParaRPr>
                    </a:p>
                  </a:txBody>
                  <a:tcPr marL="50773" marR="507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301003" y="328498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逻辑性质</a:t>
            </a:r>
            <a:endParaRPr lang="zh-CN" altLang="en-US" dirty="0"/>
          </a:p>
        </p:txBody>
      </p:sp>
      <p:sp>
        <p:nvSpPr>
          <p:cNvPr id="8" name="矩形 7"/>
          <p:cNvSpPr/>
          <p:nvPr/>
        </p:nvSpPr>
        <p:spPr>
          <a:xfrm>
            <a:off x="8401843" y="4005064"/>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联言支</a:t>
            </a:r>
            <a:endParaRPr lang="zh-CN" altLang="en-US" dirty="0"/>
          </a:p>
        </p:txBody>
      </p:sp>
      <p:sp>
        <p:nvSpPr>
          <p:cNvPr id="10" name="矩形 9"/>
          <p:cNvSpPr/>
          <p:nvPr/>
        </p:nvSpPr>
        <p:spPr>
          <a:xfrm>
            <a:off x="8617867" y="465313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联言判断</a:t>
            </a:r>
            <a:endParaRPr lang="zh-CN" altLang="en-US" dirty="0"/>
          </a:p>
        </p:txBody>
      </p:sp>
      <p:sp>
        <p:nvSpPr>
          <p:cNvPr id="12" name="矩形 11"/>
          <p:cNvSpPr/>
          <p:nvPr/>
        </p:nvSpPr>
        <p:spPr>
          <a:xfrm>
            <a:off x="6025579" y="5456837"/>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联言判断</a:t>
            </a:r>
            <a:endParaRPr lang="zh-CN" altLang="en-US" dirty="0"/>
          </a:p>
        </p:txBody>
      </p:sp>
      <p:sp>
        <p:nvSpPr>
          <p:cNvPr id="14" name="矩形 13"/>
          <p:cNvSpPr/>
          <p:nvPr/>
        </p:nvSpPr>
        <p:spPr>
          <a:xfrm>
            <a:off x="5706128" y="6093296"/>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联言支</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4624"/>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选言推理及其方法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528192517"/>
              </p:ext>
            </p:extLst>
          </p:nvPr>
        </p:nvGraphicFramePr>
        <p:xfrm>
          <a:off x="624979" y="836712"/>
          <a:ext cx="11233247" cy="5943600"/>
        </p:xfrm>
        <a:graphic>
          <a:graphicData uri="http://schemas.openxmlformats.org/drawingml/2006/table">
            <a:tbl>
              <a:tblPr/>
              <a:tblGrid>
                <a:gridCol w="576064"/>
                <a:gridCol w="1152128"/>
                <a:gridCol w="1296144"/>
                <a:gridCol w="8208911"/>
              </a:tblGrid>
              <a:tr h="377164">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依据选言判断的逻辑性质进行的推理。分为相容的选言推理和不相容的选言推理</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r h="754327">
                <a:tc rowSpan="4">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推</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理</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结</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构</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相容</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的选</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言推</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理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否定肯定式</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否定选言判</a:t>
                      </a:r>
                      <a:r>
                        <a:rPr lang="zh-CN" sz="2600" b="1" kern="100" dirty="0" smtClean="0">
                          <a:effectLst/>
                          <a:latin typeface="宋体"/>
                          <a:ea typeface="方正细黑一简体"/>
                          <a:cs typeface="Times New Roman"/>
                        </a:rPr>
                        <a:t>断</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中</a:t>
                      </a:r>
                      <a:r>
                        <a:rPr lang="zh-CN" sz="2600" b="1" kern="100" dirty="0">
                          <a:effectLst/>
                          <a:latin typeface="宋体"/>
                          <a:ea typeface="方正细黑一简体"/>
                          <a:cs typeface="Times New Roman"/>
                        </a:rPr>
                        <a:t>的一部分选言支，结论肯定剩下的另一部分选言支</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有效式</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肯定否定式</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如果肯定了选言判断前提中的一部</a:t>
                      </a:r>
                      <a:r>
                        <a:rPr lang="zh-CN" sz="2600" b="1" kern="100" dirty="0" smtClean="0">
                          <a:effectLst/>
                          <a:latin typeface="宋体"/>
                          <a:ea typeface="方正细黑一简体"/>
                          <a:cs typeface="Times New Roman"/>
                        </a:rPr>
                        <a:t>分</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结论就不能必然地否定剩下的另一部分选言支</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无效式</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rowSpan="2">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不相</a:t>
                      </a:r>
                      <a:endParaRPr lang="zh-CN" sz="2600" kern="100">
                        <a:effectLst/>
                        <a:latin typeface="宋体"/>
                        <a:cs typeface="Courier New"/>
                      </a:endParaRPr>
                    </a:p>
                    <a:p>
                      <a:pPr algn="ctr">
                        <a:lnSpc>
                          <a:spcPct val="150000"/>
                        </a:lnSpc>
                        <a:spcAft>
                          <a:spcPts val="0"/>
                        </a:spcAft>
                        <a:tabLst>
                          <a:tab pos="2700655" algn="l"/>
                        </a:tabLst>
                      </a:pPr>
                      <a:r>
                        <a:rPr lang="zh-CN" sz="2600" b="1" kern="100">
                          <a:effectLst/>
                          <a:latin typeface="宋体"/>
                          <a:ea typeface="方正细黑一简体"/>
                          <a:cs typeface="Times New Roman"/>
                        </a:rPr>
                        <a:t>容的</a:t>
                      </a:r>
                      <a:endParaRPr lang="zh-CN" sz="2600" kern="100">
                        <a:effectLst/>
                        <a:latin typeface="宋体"/>
                        <a:cs typeface="Courier New"/>
                      </a:endParaRPr>
                    </a:p>
                    <a:p>
                      <a:pPr algn="ctr">
                        <a:lnSpc>
                          <a:spcPct val="150000"/>
                        </a:lnSpc>
                        <a:spcAft>
                          <a:spcPts val="0"/>
                        </a:spcAft>
                        <a:tabLst>
                          <a:tab pos="2700655" algn="l"/>
                        </a:tabLst>
                      </a:pPr>
                      <a:r>
                        <a:rPr lang="zh-CN" sz="2600" b="1" kern="100">
                          <a:effectLst/>
                          <a:latin typeface="宋体"/>
                          <a:ea typeface="方正细黑一简体"/>
                          <a:cs typeface="Times New Roman"/>
                        </a:rPr>
                        <a:t>选言</a:t>
                      </a:r>
                      <a:endParaRPr lang="zh-CN" sz="2600" kern="100">
                        <a:effectLst/>
                        <a:latin typeface="宋体"/>
                        <a:cs typeface="Courier New"/>
                      </a:endParaRPr>
                    </a:p>
                    <a:p>
                      <a:pPr algn="ctr">
                        <a:lnSpc>
                          <a:spcPct val="150000"/>
                        </a:lnSpc>
                        <a:spcAft>
                          <a:spcPts val="0"/>
                        </a:spcAft>
                        <a:tabLst>
                          <a:tab pos="2700655" algn="l"/>
                        </a:tabLst>
                      </a:pPr>
                      <a:r>
                        <a:rPr lang="zh-CN" sz="2600" b="1" kern="100">
                          <a:effectLst/>
                          <a:latin typeface="宋体"/>
                          <a:ea typeface="方正细黑一简体"/>
                          <a:cs typeface="Times New Roman"/>
                        </a:rPr>
                        <a:t>推理</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肯定否定式</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如</a:t>
                      </a:r>
                      <a:r>
                        <a:rPr lang="zh-CN" sz="2600" b="1" kern="100" dirty="0" smtClean="0">
                          <a:effectLst/>
                          <a:latin typeface="宋体"/>
                          <a:ea typeface="方正细黑一简体"/>
                          <a:cs typeface="Times New Roman"/>
                        </a:rPr>
                        <a:t>果</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了</a:t>
                      </a:r>
                      <a:r>
                        <a:rPr lang="zh-CN" sz="2600" b="1" kern="100" dirty="0">
                          <a:effectLst/>
                          <a:latin typeface="宋体"/>
                          <a:ea typeface="方正细黑一简体"/>
                          <a:cs typeface="Times New Roman"/>
                        </a:rPr>
                        <a:t>选言判断前提中的一部分选言支，结论就可以否定剩下的另一部分选言支</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有效式</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否定肯定式</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如果否定了选言判断前提中的一部分选言支，结论就可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剩</a:t>
                      </a:r>
                      <a:r>
                        <a:rPr lang="zh-CN" sz="2600" b="1" kern="100" dirty="0">
                          <a:effectLst/>
                          <a:latin typeface="宋体"/>
                          <a:ea typeface="方正细黑一简体"/>
                          <a:cs typeface="Times New Roman"/>
                        </a:rPr>
                        <a:t>下的另一部分选言支</a:t>
                      </a:r>
                      <a:r>
                        <a:rPr lang="en-US" sz="2600" b="1" kern="100" dirty="0">
                          <a:effectLst/>
                          <a:latin typeface="宋体"/>
                          <a:ea typeface="方正细黑一简体"/>
                          <a:cs typeface="Times New Roman"/>
                        </a:rPr>
                        <a:t>(</a:t>
                      </a:r>
                      <a:r>
                        <a:rPr lang="zh-CN" sz="2600" b="1" kern="100" dirty="0">
                          <a:effectLst/>
                          <a:latin typeface="宋体"/>
                          <a:ea typeface="方正细黑一简体"/>
                          <a:cs typeface="Times New Roman"/>
                        </a:rPr>
                        <a:t>有效式</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746922" y="200045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前提</a:t>
            </a:r>
            <a:endParaRPr lang="zh-CN" altLang="en-US" dirty="0"/>
          </a:p>
        </p:txBody>
      </p:sp>
      <p:sp>
        <p:nvSpPr>
          <p:cNvPr id="8" name="矩形 7"/>
          <p:cNvSpPr/>
          <p:nvPr/>
        </p:nvSpPr>
        <p:spPr>
          <a:xfrm>
            <a:off x="9265939" y="3160345"/>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选言支</a:t>
            </a:r>
            <a:endParaRPr lang="zh-CN" altLang="en-US" dirty="0"/>
          </a:p>
        </p:txBody>
      </p:sp>
      <p:sp>
        <p:nvSpPr>
          <p:cNvPr id="10" name="矩形 9"/>
          <p:cNvSpPr/>
          <p:nvPr/>
        </p:nvSpPr>
        <p:spPr>
          <a:xfrm>
            <a:off x="4369395" y="436510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a:t>
            </a:r>
            <a:endParaRPr lang="zh-CN" altLang="en-US" dirty="0"/>
          </a:p>
        </p:txBody>
      </p:sp>
      <p:sp>
        <p:nvSpPr>
          <p:cNvPr id="12" name="矩形 11"/>
          <p:cNvSpPr/>
          <p:nvPr/>
        </p:nvSpPr>
        <p:spPr>
          <a:xfrm>
            <a:off x="4009355" y="60932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264696"/>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如果联言推理的前提断定联言判断是真的，它的结论也未必能断定这个联言判断的联言支是真的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如果联言推理的前提断定联言判断是真的，它的结论就能够断定这个联言判断的联言支是真的。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联言推理的合成式由前提的全面肯定，到结论的重点突出；分解式则由分散、局部的认识到集中、全局的认识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联言推理的分解式由前提的全面肯定，到结论的重点突出；合成式则由分散、局部的认识到集中、全局的认识。</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1161240" cy="6408712"/>
          </a:xfrm>
        </p:spPr>
        <p:txBody>
          <a:bodyPr>
            <a:normAutofit fontScale="92500" lnSpcReduction="20000"/>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在进行相容的选言推理时，如果肯定了选言判断前提中的一部分选言支，结论就能必然地否定剩下的另一部分选言支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由于相容的选言判断只断定其选言支至少有一个是真的，在进行相容的选言推理时，如果肯定了选言判断前提中的一部分选言支，结论就不能必然地否定剩下的另一部分选言支。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由于不相容的选言判断的选言支可能都真，所以，在进行不相容的选言推理时，如果肯定了选言判断前提中的一部分选言支，结论也可以肯定剩下的另一部分选言支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由于不相容的选言判断的选言支不可能都真，所以，在进行不相容的选言推理时，如果肯定了选言判断前提中的一部分选言支，结论就可以否定剩下的另一部分选言支。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44824"/>
            <a:ext cx="10801200" cy="295232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在进行不相容的选言推理时，如果否定了选言判断前提中的一部分选言支，结论就可以肯定剩下的另一部分选言支</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84784"/>
            <a:ext cx="10801200" cy="280831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假言推理及其方法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．假言推理的含义</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假言推理是依据假言判断</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_________</a:t>
            </a:r>
            <a:r>
              <a:rPr lang="zh-CN" altLang="zh-CN" sz="2600" b="1" kern="100" dirty="0" smtClean="0">
                <a:latin typeface="宋体"/>
                <a:ea typeface="方正细黑一简体"/>
                <a:cs typeface="Times New Roman"/>
              </a:rPr>
              <a:t>进</a:t>
            </a:r>
            <a:r>
              <a:rPr lang="zh-CN" altLang="zh-CN" sz="2600" b="1" kern="100" dirty="0">
                <a:latin typeface="宋体"/>
                <a:ea typeface="方正细黑一简体"/>
                <a:cs typeface="Times New Roman"/>
              </a:rPr>
              <a:t>行的推理。</a:t>
            </a:r>
            <a:endParaRPr lang="zh-CN" altLang="zh-CN" sz="1050" kern="100" dirty="0">
              <a:latin typeface="宋体"/>
              <a:cs typeface="Courier New"/>
            </a:endParaRPr>
          </a:p>
          <a:p>
            <a:pPr>
              <a:tabLst>
                <a:tab pos="809625" algn="l"/>
              </a:tabLst>
            </a:pPr>
            <a:endParaRPr lang="zh-CN" altLang="en-US" sz="2600" dirty="0"/>
          </a:p>
        </p:txBody>
      </p:sp>
      <p:sp>
        <p:nvSpPr>
          <p:cNvPr id="5" name="矩形 4"/>
          <p:cNvSpPr/>
          <p:nvPr/>
        </p:nvSpPr>
        <p:spPr>
          <a:xfrm>
            <a:off x="4788835" y="3152581"/>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逻辑性质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7384"/>
            <a:ext cx="10801200" cy="172819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．假言推理的推理结构</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充分条件假言推理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567708661"/>
              </p:ext>
            </p:extLst>
          </p:nvPr>
        </p:nvGraphicFramePr>
        <p:xfrm>
          <a:off x="609600" y="1340768"/>
          <a:ext cx="10975974" cy="5388864"/>
        </p:xfrm>
        <a:graphic>
          <a:graphicData uri="http://schemas.openxmlformats.org/drawingml/2006/table">
            <a:tbl>
              <a:tblPr/>
              <a:tblGrid>
                <a:gridCol w="591443"/>
                <a:gridCol w="1152128"/>
                <a:gridCol w="9232403"/>
              </a:tblGrid>
              <a:tr h="1001791">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有效式</a:t>
                      </a:r>
                      <a:endParaRPr lang="zh-CN" sz="2600" kern="100" dirty="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肯定前件式</a:t>
                      </a:r>
                      <a:endParaRPr lang="zh-CN" sz="2600" kern="100" dirty="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如果肯定了假言判断的前件，结论就可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言判断的后件</a:t>
                      </a:r>
                      <a:endParaRPr lang="zh-CN" sz="2600" kern="100" dirty="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791">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否定后件式</a:t>
                      </a:r>
                      <a:endParaRPr lang="zh-CN" sz="2600" kern="100" dirty="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如果否定了假言判断的后件，结论就可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言判断的前件</a:t>
                      </a:r>
                      <a:endParaRPr lang="zh-CN" sz="2600" kern="100" dirty="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791">
                <a:tc row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无效式</a:t>
                      </a:r>
                      <a:endParaRPr lang="zh-CN" sz="2600" kern="10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否定前件式</a:t>
                      </a:r>
                      <a:endParaRPr lang="zh-CN" sz="2600" kern="10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由否定假言判断的前件而在结论中否定假言判断的后件，是错误的推理结构</a:t>
                      </a:r>
                      <a:endParaRPr lang="zh-CN" sz="2600" kern="100" dirty="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791">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肯定后件式</a:t>
                      </a:r>
                      <a:endParaRPr lang="zh-CN" sz="2600" kern="10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由肯定假言判断的后件而在结论中肯定假言判断的前件，是错误的推理结构</a:t>
                      </a:r>
                      <a:endParaRPr lang="zh-CN" sz="2600" kern="100" dirty="0">
                        <a:effectLst/>
                        <a:latin typeface="宋体"/>
                        <a:cs typeface="Courier New"/>
                      </a:endParaRPr>
                    </a:p>
                  </a:txBody>
                  <a:tcPr marL="50996" marR="509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401843" y="184482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a:t>
            </a:r>
            <a:endParaRPr lang="zh-CN" altLang="en-US" dirty="0"/>
          </a:p>
        </p:txBody>
      </p:sp>
      <p:sp>
        <p:nvSpPr>
          <p:cNvPr id="8" name="矩形 7"/>
          <p:cNvSpPr/>
          <p:nvPr/>
        </p:nvSpPr>
        <p:spPr>
          <a:xfrm>
            <a:off x="8401843" y="318277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否定</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720080"/>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必要条件假言推理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961934661"/>
              </p:ext>
            </p:extLst>
          </p:nvPr>
        </p:nvGraphicFramePr>
        <p:xfrm>
          <a:off x="985021" y="1259350"/>
          <a:ext cx="10513166" cy="5410010"/>
        </p:xfrm>
        <a:graphic>
          <a:graphicData uri="http://schemas.openxmlformats.org/drawingml/2006/table">
            <a:tbl>
              <a:tblPr/>
              <a:tblGrid>
                <a:gridCol w="675844"/>
                <a:gridCol w="1351693"/>
                <a:gridCol w="8485629"/>
              </a:tblGrid>
              <a:tr h="905193">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有效式</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否定前件式</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如果否定了假言判断的前件，结论就可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言判断的后件</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肯定后件式</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如果肯定了假言判断的后件，结论就可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言判断的前件</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row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无效式</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肯定前件式</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由肯定了假言判断的前件而在结论中肯定假言判断的后件，是错误的推理结构</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否定后件式</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由否定了假言判断的后件而在结论中否定假言判断的前件，是错误的推理结构</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049915" y="141277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否定</a:t>
            </a:r>
            <a:endParaRPr lang="zh-CN" altLang="en-US" dirty="0"/>
          </a:p>
        </p:txBody>
      </p:sp>
      <p:sp>
        <p:nvSpPr>
          <p:cNvPr id="8" name="矩形 7"/>
          <p:cNvSpPr/>
          <p:nvPr/>
        </p:nvSpPr>
        <p:spPr>
          <a:xfrm>
            <a:off x="9049914" y="278092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332656"/>
            <a:ext cx="10801200" cy="720080"/>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充分必要条件假言推理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499550380"/>
              </p:ext>
            </p:extLst>
          </p:nvPr>
        </p:nvGraphicFramePr>
        <p:xfrm>
          <a:off x="609600" y="1268760"/>
          <a:ext cx="10975974" cy="5388864"/>
        </p:xfrm>
        <a:graphic>
          <a:graphicData uri="http://schemas.openxmlformats.org/drawingml/2006/table">
            <a:tbl>
              <a:tblPr/>
              <a:tblGrid>
                <a:gridCol w="519435"/>
                <a:gridCol w="1296144"/>
                <a:gridCol w="9160395"/>
              </a:tblGrid>
              <a:tr h="1117561">
                <a:tc rowSpan="4">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有效式</a:t>
                      </a:r>
                      <a:endParaRPr lang="zh-CN" sz="2600" kern="100" dirty="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肯定前件式</a:t>
                      </a:r>
                      <a:endParaRPr lang="zh-CN" sz="2600" kern="100" dirty="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如果肯定了假言判断的前件，结论就可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言判断的后件</a:t>
                      </a:r>
                      <a:endParaRPr lang="zh-CN" sz="2600" kern="100" dirty="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7561">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肯定后件式</a:t>
                      </a:r>
                      <a:endParaRPr lang="zh-CN" sz="2600" kern="100" dirty="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如果肯定了假言判断的后件，结论就可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言判断的前件</a:t>
                      </a:r>
                      <a:endParaRPr lang="zh-CN" sz="2600" kern="100" dirty="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7561">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否定前件式</a:t>
                      </a:r>
                      <a:endParaRPr lang="zh-CN" sz="2600" kern="10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如果否定了假言判断的前件，结论就可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言判断的后件</a:t>
                      </a:r>
                      <a:endParaRPr lang="zh-CN" sz="2600" kern="100" dirty="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7561">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否定后件式</a:t>
                      </a:r>
                      <a:endParaRPr lang="zh-CN" sz="2600" kern="10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如果否定了假言判断的后件，结论就可</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假</a:t>
                      </a:r>
                      <a:r>
                        <a:rPr lang="zh-CN" sz="2600" b="1" kern="100" dirty="0">
                          <a:effectLst/>
                          <a:latin typeface="宋体"/>
                          <a:ea typeface="方正细黑一简体"/>
                          <a:cs typeface="Times New Roman"/>
                        </a:rPr>
                        <a:t>言判断的前件</a:t>
                      </a:r>
                      <a:endParaRPr lang="zh-CN" sz="2600" kern="100" dirty="0">
                        <a:effectLst/>
                        <a:latin typeface="宋体"/>
                        <a:cs typeface="Courier New"/>
                      </a:endParaRPr>
                    </a:p>
                  </a:txBody>
                  <a:tcPr marL="56889" marR="56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401843" y="178442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a:t>
            </a:r>
            <a:endParaRPr lang="zh-CN" altLang="en-US" dirty="0"/>
          </a:p>
        </p:txBody>
      </p:sp>
      <p:sp>
        <p:nvSpPr>
          <p:cNvPr id="8" name="矩形 7"/>
          <p:cNvSpPr/>
          <p:nvPr/>
        </p:nvSpPr>
        <p:spPr>
          <a:xfrm>
            <a:off x="8401843" y="308057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肯定</a:t>
            </a:r>
            <a:endParaRPr lang="zh-CN" altLang="en-US" dirty="0"/>
          </a:p>
        </p:txBody>
      </p:sp>
      <p:sp>
        <p:nvSpPr>
          <p:cNvPr id="10" name="矩形 9"/>
          <p:cNvSpPr/>
          <p:nvPr/>
        </p:nvSpPr>
        <p:spPr>
          <a:xfrm>
            <a:off x="8415901" y="443711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否定</a:t>
            </a:r>
            <a:endParaRPr lang="zh-CN" altLang="en-US" dirty="0"/>
          </a:p>
        </p:txBody>
      </p:sp>
      <p:sp>
        <p:nvSpPr>
          <p:cNvPr id="12" name="矩形 11"/>
          <p:cNvSpPr/>
          <p:nvPr/>
        </p:nvSpPr>
        <p:spPr>
          <a:xfrm>
            <a:off x="8420333" y="580526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否定</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916832"/>
            <a:ext cx="10801200" cy="259228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运用假言推理的意义</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人们可以推断出新的情况，可以预见事物的发展方向，为进一步认识事物</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和</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创</a:t>
            </a:r>
            <a:r>
              <a:rPr lang="zh-CN" altLang="zh-CN" sz="2600" b="1" kern="100" dirty="0">
                <a:latin typeface="宋体"/>
                <a:ea typeface="方正细黑一简体"/>
                <a:cs typeface="Times New Roman"/>
              </a:rPr>
              <a:t>造必要的前提。</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1129035" y="3501008"/>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本质</a:t>
            </a:r>
            <a:endParaRPr lang="zh-CN" altLang="en-US" dirty="0"/>
          </a:p>
        </p:txBody>
      </p:sp>
      <p:sp>
        <p:nvSpPr>
          <p:cNvPr id="6" name="矩形 5"/>
          <p:cNvSpPr/>
          <p:nvPr/>
        </p:nvSpPr>
        <p:spPr>
          <a:xfrm>
            <a:off x="2281163" y="3501007"/>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规律</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408712"/>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进行假言推理，人们可以推断出新的情况，可以认识事物的本质和规律</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进行假言推理，人们可以推断出新的情况，可以预见事物的发展方向，为进一步认识事物的本质和规律创造必要的前提。</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必要条件假言判断所断定的前件和后件的关系是：前件假，后件不一定假。反过来看，后件真，前件不一定真</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必要条件假言判断所断定的前件和后件的关系是：前件假，后件就一定假。反过来看，后件真，前件就一定真。</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476672"/>
            <a:ext cx="10945216" cy="5904656"/>
          </a:xfrm>
        </p:spPr>
        <p:txBody>
          <a:bodyPr>
            <a:no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充分条件假言判断所断定的前件和后件的关系是：前件真，后件不一定真</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充分条件假言判断所断定的前件和后件的关系是：前件真，后件就一定真。</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如果患肺炎，那么就会发高烧。小李发高烧了，所以，小李患肺炎了。这一推理是正确的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由肯定充分条件假言判断的后件而在结论中肯定其前件，是错误的推理结构。</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3240360"/>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(5)</a:t>
            </a:r>
            <a:r>
              <a:rPr lang="zh-CN" altLang="zh-CN" sz="2600" b="1" kern="100" dirty="0">
                <a:solidFill>
                  <a:prstClr val="black"/>
                </a:solidFill>
                <a:latin typeface="宋体"/>
                <a:ea typeface="方正细黑一简体"/>
                <a:cs typeface="Times New Roman"/>
              </a:rPr>
              <a:t>只有努力工作，才能过上美好的生活。小王努力工作了，所以，小王过上了美好的生活。这一推理是正确的</a:t>
            </a:r>
            <a:r>
              <a:rPr lang="zh-CN" altLang="zh-CN" sz="2600" b="1" kern="100" dirty="0" smtClean="0">
                <a:solidFill>
                  <a:prstClr val="black"/>
                </a:solidFill>
                <a:latin typeface="宋体"/>
                <a:ea typeface="方正细黑一简体"/>
                <a:cs typeface="Times New Roman"/>
              </a:rPr>
              <a:t>。</a:t>
            </a:r>
            <a:r>
              <a:rPr lang="en-US" altLang="zh-CN" sz="2600" b="1" kern="100" dirty="0" smtClean="0">
                <a:solidFill>
                  <a:prstClr val="black"/>
                </a:solidFill>
                <a:latin typeface="宋体"/>
                <a:ea typeface="方正细黑一简体"/>
                <a:cs typeface="Times New Roman"/>
              </a:rPr>
              <a:t>                       (</a:t>
            </a:r>
            <a:r>
              <a:rPr lang="zh-CN" altLang="zh-CN" sz="2600" b="1" kern="100" dirty="0">
                <a:solidFill>
                  <a:prstClr val="black"/>
                </a:solidFill>
                <a:latin typeface="宋体"/>
                <a:ea typeface="方正细黑一简体"/>
                <a:cs typeface="Times New Roman"/>
              </a:rPr>
              <a:t>　</a:t>
            </a:r>
            <a:r>
              <a:rPr lang="en-US" altLang="zh-CN" sz="2600" b="1" kern="100" dirty="0">
                <a:solidFill>
                  <a:prstClr val="black"/>
                </a:solidFill>
                <a:latin typeface="宋体"/>
                <a:ea typeface="方正细黑一简体"/>
                <a:cs typeface="Times New Roman"/>
              </a:rPr>
              <a:t> )</a:t>
            </a:r>
            <a:endParaRPr lang="zh-CN" altLang="zh-CN" sz="260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solidFill>
                  <a:prstClr val="black"/>
                </a:solidFill>
                <a:latin typeface="宋体"/>
                <a:ea typeface="方正细黑一简体"/>
                <a:cs typeface="Times New Roman"/>
              </a:rPr>
              <a:t>×　由肯定必要条件假言判断的前件而在结论中肯定其后件，是错误的推理结构。</a:t>
            </a:r>
            <a:endParaRPr lang="zh-CN" altLang="zh-CN" sz="2600" kern="100" dirty="0">
              <a:solidFill>
                <a:prstClr val="black"/>
              </a:solidFill>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一</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联言推理和选言推理的方法</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625475" indent="-625475"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．《雷雨》和《日出》都是曹禺的剧作，所以，《日出》是曹禺的剧作。这是一</a:t>
            </a:r>
            <a:r>
              <a:rPr lang="zh-CN" altLang="zh-CN" sz="2600" b="1" kern="100" dirty="0" smtClean="0">
                <a:latin typeface="宋体"/>
                <a:ea typeface="方正细黑一简体"/>
                <a:cs typeface="Times New Roman"/>
              </a:rPr>
              <a:t>个</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．联言推理的合成式</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B</a:t>
            </a:r>
            <a:r>
              <a:rPr lang="zh-CN" altLang="zh-CN" sz="2600" b="1" kern="100" dirty="0">
                <a:latin typeface="宋体"/>
                <a:ea typeface="方正细黑一简体"/>
                <a:cs typeface="Times New Roman"/>
              </a:rPr>
              <a:t>．相容的选言推理</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．联言推理的分解式</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D</a:t>
            </a:r>
            <a:r>
              <a:rPr lang="zh-CN" altLang="zh-CN" sz="2600" b="1" kern="100" dirty="0">
                <a:latin typeface="宋体"/>
                <a:ea typeface="方正细黑一简体"/>
                <a:cs typeface="Times New Roman"/>
              </a:rPr>
              <a:t>．充分条件假言推理</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00808"/>
            <a:ext cx="10801200" cy="259228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料强调的是联言推理的分解式，而不是联言推理的合成式，</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符合题意，排除</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336704"/>
          </a:xfrm>
        </p:spPr>
        <p:txBody>
          <a:bodyPr>
            <a:normAutofit fontScale="92500" lnSpcReduction="20000"/>
          </a:bodyPr>
          <a:lstStyle/>
          <a:p>
            <a:pPr marL="539750" indent="-539750" algn="just">
              <a:lnSpc>
                <a:spcPct val="170000"/>
              </a:lnSpc>
              <a:spcAft>
                <a:spcPts val="0"/>
              </a:spcAft>
              <a:tabLst>
                <a:tab pos="2700655" algn="l"/>
              </a:tabLst>
            </a:pPr>
            <a:r>
              <a:rPr lang="en-US" altLang="zh-CN" sz="2800" b="1" kern="100" dirty="0">
                <a:latin typeface="方正细黑一简体"/>
                <a:cs typeface="Times New Roman"/>
              </a:rPr>
              <a:t>2</a:t>
            </a:r>
            <a:r>
              <a:rPr lang="zh-CN" altLang="zh-CN" sz="2800" b="1" kern="100" dirty="0">
                <a:latin typeface="宋体"/>
                <a:ea typeface="方正细黑一简体"/>
                <a:cs typeface="Times New Roman"/>
              </a:rPr>
              <a:t>．某单位实行中层干部竞聘上岗制度。在一次竞聘中，张三落选了，事后，张三进行了自我反思。他的结论是：“落选的原因或者是自己年龄大了，或者是自己能力不够，或者是自己的人缘不好。”下列对这一结论的分析正确的</a:t>
            </a:r>
            <a:r>
              <a:rPr lang="zh-CN" altLang="zh-CN" sz="2800" b="1" kern="100" dirty="0" smtClean="0">
                <a:latin typeface="宋体"/>
                <a:ea typeface="方正细黑一简体"/>
                <a:cs typeface="Times New Roman"/>
              </a:rPr>
              <a:t>是</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539750" indent="0" algn="just">
              <a:lnSpc>
                <a:spcPct val="170000"/>
              </a:lnSpc>
              <a:spcAft>
                <a:spcPts val="0"/>
              </a:spcAft>
              <a:tabLst>
                <a:tab pos="2700655" algn="l"/>
              </a:tabLst>
            </a:pPr>
            <a:r>
              <a:rPr lang="zh-CN" altLang="zh-CN" sz="2800" b="1" kern="100" dirty="0">
                <a:latin typeface="宋体"/>
                <a:ea typeface="方正细黑一简体"/>
                <a:cs typeface="Times New Roman"/>
              </a:rPr>
              <a:t>①如果张三落选的原因是年龄大了，则意味着不是因为他能力不够和人缘不好　②如果张三落选的原因不是年龄大了，那就是能力不够或者人缘不好　③张三如果能力够强或人缘够好，就一定能竞聘成功　④只要“年龄大了”“能力不够”“人缘不好”有一个为真，该判断就为真</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A</a:t>
            </a:r>
            <a:r>
              <a:rPr lang="zh-CN" altLang="zh-CN" sz="2800" b="1" kern="100" dirty="0">
                <a:latin typeface="宋体"/>
                <a:ea typeface="方正细黑一简体"/>
                <a:cs typeface="Times New Roman"/>
              </a:rPr>
              <a:t>．①②</a:t>
            </a:r>
            <a:r>
              <a:rPr lang="en-US" altLang="zh-CN" sz="2800" b="1" kern="100" dirty="0">
                <a:latin typeface="方正细黑一简体"/>
                <a:cs typeface="Times New Roman"/>
              </a:rPr>
              <a:t>  </a:t>
            </a:r>
            <a:r>
              <a:rPr lang="en-US" altLang="zh-CN" sz="2800" b="1" kern="100" dirty="0" smtClean="0">
                <a:latin typeface="方正细黑一简体"/>
                <a:cs typeface="Times New Roman"/>
              </a:rPr>
              <a:t>  B</a:t>
            </a:r>
            <a:r>
              <a:rPr lang="zh-CN" altLang="zh-CN" sz="2800" b="1" kern="100" dirty="0">
                <a:latin typeface="宋体"/>
                <a:ea typeface="方正细黑一简体"/>
                <a:cs typeface="Times New Roman"/>
              </a:rPr>
              <a:t>．①③</a:t>
            </a:r>
            <a:r>
              <a:rPr lang="en-US" altLang="zh-CN" sz="2800" b="1" kern="100" dirty="0">
                <a:latin typeface="方正细黑一简体"/>
                <a:cs typeface="Times New Roman"/>
              </a:rPr>
              <a:t>  </a:t>
            </a:r>
            <a:r>
              <a:rPr lang="en-US" altLang="zh-CN" sz="2800" b="1" kern="100" dirty="0" smtClean="0">
                <a:latin typeface="方正细黑一简体"/>
                <a:cs typeface="Times New Roman"/>
              </a:rPr>
              <a:t>  C</a:t>
            </a:r>
            <a:r>
              <a:rPr lang="zh-CN" altLang="zh-CN" sz="2800" b="1" kern="100" dirty="0">
                <a:latin typeface="宋体"/>
                <a:ea typeface="方正细黑一简体"/>
                <a:cs typeface="Times New Roman"/>
              </a:rPr>
              <a:t>．②④</a:t>
            </a:r>
            <a:r>
              <a:rPr lang="en-US" altLang="zh-CN" sz="2800" b="1" kern="100" dirty="0">
                <a:latin typeface="方正细黑一简体"/>
                <a:cs typeface="Times New Roman"/>
              </a:rPr>
              <a:t>  </a:t>
            </a:r>
            <a:r>
              <a:rPr lang="en-US" altLang="zh-CN" sz="2800" b="1" kern="100" dirty="0" smtClean="0">
                <a:latin typeface="方正细黑一简体"/>
                <a:cs typeface="Times New Roman"/>
              </a:rPr>
              <a:t>   D</a:t>
            </a:r>
            <a:r>
              <a:rPr lang="zh-CN" altLang="zh-CN" sz="2800" b="1" kern="100" dirty="0">
                <a:latin typeface="宋体"/>
                <a:ea typeface="方正细黑一简体"/>
                <a:cs typeface="Times New Roman"/>
              </a:rPr>
              <a:t>．③④</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396044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相</a:t>
            </a:r>
            <a:r>
              <a:rPr lang="zh-CN" altLang="zh-CN" sz="2600" b="1" kern="100" dirty="0">
                <a:latin typeface="宋体"/>
                <a:ea typeface="方正细黑一简体"/>
                <a:cs typeface="Times New Roman"/>
              </a:rPr>
              <a:t>容的选言推理的正确推理结构是“否定肯定式”，“肯定否定式”是错误推理结构。②属于“否定肯定式”，正确。①属于肯定否定式，错误。相容的选言判断的选言支与整个判断的关系是一真即真，全假才假，④正确，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722313" indent="-722313"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．“要么物质决定意识，要么意识决定物质，世界发展史充分证明绝不是意识决定物质，所以，是物质决定意识。”这里的逻辑推理有效结构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．不相容选言推理的分解式</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．联言推理的合成式</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．不相容选言推理的肯定否定式</a:t>
            </a:r>
            <a:endParaRPr lang="zh-CN" altLang="zh-CN" sz="1050" kern="100" dirty="0">
              <a:latin typeface="宋体"/>
              <a:cs typeface="Courier New"/>
            </a:endParaRPr>
          </a:p>
          <a:p>
            <a:r>
              <a:rPr lang="en-US" altLang="zh-CN" sz="2600" b="1" kern="100" dirty="0">
                <a:latin typeface="方正细黑一简体"/>
                <a:cs typeface="Times New Roman"/>
              </a:rPr>
              <a:t>D</a:t>
            </a:r>
            <a:r>
              <a:rPr lang="zh-CN" altLang="zh-CN" sz="2600" b="1" kern="100" dirty="0">
                <a:ea typeface="方正细黑一简体"/>
                <a:cs typeface="Times New Roman"/>
              </a:rPr>
              <a:t>．不相容选言推理的否定肯定式</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03244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料中的推理属于不相容选言推理的否定肯定式，推理结构有效，</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正确，</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分</a:t>
            </a:r>
            <a:r>
              <a:rPr lang="zh-CN" altLang="zh-CN" sz="2600" b="1" kern="100" dirty="0">
                <a:latin typeface="宋体"/>
                <a:ea typeface="方正细黑一简体"/>
                <a:cs typeface="Times New Roman"/>
              </a:rPr>
              <a:t>解式与合成式属于联言推理的有效推理结构形式，</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错误，</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7384"/>
            <a:ext cx="10801200" cy="144016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．联言推理的方法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33767609"/>
              </p:ext>
            </p:extLst>
          </p:nvPr>
        </p:nvGraphicFramePr>
        <p:xfrm>
          <a:off x="480963" y="1340768"/>
          <a:ext cx="11377264" cy="5388864"/>
        </p:xfrm>
        <a:graphic>
          <a:graphicData uri="http://schemas.openxmlformats.org/drawingml/2006/table">
            <a:tbl>
              <a:tblPr/>
              <a:tblGrid>
                <a:gridCol w="5578529"/>
                <a:gridCol w="5798735"/>
              </a:tblGrid>
              <a:tr h="41145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推理规则</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示例</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435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肯定联言判断，就要肯定任一联言</a:t>
                      </a:r>
                      <a:r>
                        <a:rPr lang="zh-CN" sz="2600" b="1" kern="100" dirty="0" smtClean="0">
                          <a:effectLst/>
                          <a:latin typeface="宋体"/>
                          <a:ea typeface="方正细黑一简体"/>
                          <a:cs typeface="Times New Roman"/>
                        </a:rPr>
                        <a:t>支</a:t>
                      </a:r>
                      <a:r>
                        <a:rPr lang="en-US" altLang="zh-CN" sz="2600" b="1" kern="100" dirty="0" smtClean="0">
                          <a:effectLst/>
                          <a:latin typeface="宋体"/>
                          <a:ea typeface="方正细黑一简体"/>
                          <a:cs typeface="Times New Roman"/>
                        </a:rPr>
                        <a:t> </a:t>
                      </a:r>
                      <a:r>
                        <a:rPr lang="en-US"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分解式</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我们要培养德智体美劳全面发展的学生，所以，我们要培养身体健康的学生</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435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肯定每一联言支，就要肯定联言判</a:t>
                      </a:r>
                      <a:r>
                        <a:rPr lang="zh-CN" sz="2600" b="1" kern="100" dirty="0" smtClean="0">
                          <a:effectLst/>
                          <a:latin typeface="宋体"/>
                          <a:ea typeface="方正细黑一简体"/>
                          <a:cs typeface="Times New Roman"/>
                        </a:rPr>
                        <a:t>断</a:t>
                      </a:r>
                      <a:r>
                        <a:rPr lang="en-US" altLang="zh-CN" sz="2600" b="1" kern="100" dirty="0" smtClean="0">
                          <a:effectLst/>
                          <a:latin typeface="宋体"/>
                          <a:ea typeface="方正细黑一简体"/>
                          <a:cs typeface="Times New Roman"/>
                        </a:rPr>
                        <a:t> </a:t>
                      </a:r>
                      <a:r>
                        <a:rPr lang="en-US"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合成式</a:t>
                      </a:r>
                      <a:r>
                        <a:rPr lang="en-US" sz="2600" b="1" kern="100" dirty="0">
                          <a:effectLst/>
                          <a:latin typeface="宋体"/>
                          <a:ea typeface="方正细黑一简体"/>
                          <a:cs typeface="Times New Roman"/>
                        </a:rPr>
                        <a:t>)</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曹操是政治家，曹操是军事家，所以，曹操既是政治家，又是军事家</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5805">
                <a:tc gridSpan="2">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速记口诀：联言推理分两类，合成、分解要辨对；先来说说合成式，各支全真结论真；再来看看分解式，联言真推一支真；最后谈谈联言假，一支为真它支假，一支为假它支真；如果各支均为假，联言判断难为真</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548680"/>
            <a:ext cx="10801200" cy="720080"/>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选言推理的方法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735196691"/>
              </p:ext>
            </p:extLst>
          </p:nvPr>
        </p:nvGraphicFramePr>
        <p:xfrm>
          <a:off x="480963" y="1450048"/>
          <a:ext cx="11377263" cy="4715256"/>
        </p:xfrm>
        <a:graphic>
          <a:graphicData uri="http://schemas.openxmlformats.org/drawingml/2006/table">
            <a:tbl>
              <a:tblPr/>
              <a:tblGrid>
                <a:gridCol w="960417"/>
                <a:gridCol w="5393119"/>
                <a:gridCol w="5023727"/>
              </a:tblGrid>
              <a:tr h="215522">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推理规则</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示例</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862088">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相容的选言推理</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否定选言判断前提中的一部分选言支，结论肯定剩下的另一部分选言支</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或者是你说错了，或者是我听错了。你没说错，所以，是我听错了</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7610">
                <a:tc vMerge="1">
                  <a:txBody>
                    <a:bodyPr/>
                    <a:lstStyle/>
                    <a:p>
                      <a:endParaRPr lang="zh-CN" altLang="en-US"/>
                    </a:p>
                  </a:txBody>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肯定选言判断前提中的一部分选言支，结论就不能必然地否定剩下的另一部分选言支</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或者是你说错了，或者是我听错了。你说错了，所以，是我没听错</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190478445"/>
              </p:ext>
            </p:extLst>
          </p:nvPr>
        </p:nvGraphicFramePr>
        <p:xfrm>
          <a:off x="609600" y="764704"/>
          <a:ext cx="11089231" cy="6062472"/>
        </p:xfrm>
        <a:graphic>
          <a:graphicData uri="http://schemas.openxmlformats.org/drawingml/2006/table">
            <a:tbl>
              <a:tblPr/>
              <a:tblGrid>
                <a:gridCol w="936103"/>
                <a:gridCol w="4551884"/>
                <a:gridCol w="5601244"/>
              </a:tblGrid>
              <a:tr h="862088">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不相容的选言推理</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肯定选言判断前提中的一部分选言支，结论就可以否定剩下的另一部分选言支</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同学们要么选文科，要么选理科。你选择了文科，所以，你没有选理科</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2088">
                <a:tc vMerge="1">
                  <a:txBody>
                    <a:bodyPr/>
                    <a:lstStyle/>
                    <a:p>
                      <a:endParaRPr lang="zh-CN" altLang="en-US"/>
                    </a:p>
                  </a:txBody>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否定选言判断前提中的一部分选言支，结论就可以肯定剩下的另一部分选言支</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同学们要么选文科，要么选理科。你没选文科，所以，你选了理科</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6566">
                <a:tc gridSpan="3">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速记口诀：选言推理分两类，相容、不相容要辨对；二者共用有效式，否定肯定都能推；不相容独用一有效，肯定否定要记牢；为保推理根据全，穷尽选言支是关键</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
        <p:nvSpPr>
          <p:cNvPr id="6" name="矩形 5"/>
          <p:cNvSpPr/>
          <p:nvPr/>
        </p:nvSpPr>
        <p:spPr>
          <a:xfrm>
            <a:off x="480962" y="23045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二</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假言推理的方法</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．下列四个推理中，结论能必然得出的</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122238" algn="just">
              <a:lnSpc>
                <a:spcPct val="170000"/>
              </a:lnSpc>
              <a:spcAft>
                <a:spcPts val="0"/>
              </a:spcAft>
              <a:tabLst>
                <a:tab pos="2700655" algn="l"/>
              </a:tabLst>
            </a:pPr>
            <a:r>
              <a:rPr lang="zh-CN" altLang="zh-CN" sz="2600" b="1" kern="100" dirty="0">
                <a:latin typeface="宋体"/>
                <a:ea typeface="方正细黑一简体"/>
                <a:cs typeface="Times New Roman"/>
              </a:rPr>
              <a:t>①如果明天上午不下雨，小海就去书店买书。第二天上午没有下雨，所以，小海一定会去书店买书。</a:t>
            </a:r>
            <a:endParaRPr lang="zh-CN" altLang="zh-CN" sz="1050" kern="100" dirty="0">
              <a:latin typeface="宋体"/>
              <a:cs typeface="Courier New"/>
            </a:endParaRPr>
          </a:p>
          <a:p>
            <a:pPr marL="625475" indent="36513" algn="just">
              <a:lnSpc>
                <a:spcPct val="170000"/>
              </a:lnSpc>
              <a:spcAft>
                <a:spcPts val="0"/>
              </a:spcAft>
              <a:tabLst>
                <a:tab pos="2700655" algn="l"/>
              </a:tabLst>
            </a:pPr>
            <a:r>
              <a:rPr lang="zh-CN" altLang="zh-CN" sz="2600" b="1" kern="100" dirty="0">
                <a:latin typeface="宋体"/>
                <a:ea typeface="方正细黑一简体"/>
                <a:cs typeface="Times New Roman"/>
              </a:rPr>
              <a:t>②如果明天上午不下雨，小海就去书店买书。第二天上午下雨了，所以，小海就一定不去书店买书。</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268760"/>
            <a:ext cx="10801200" cy="4104456"/>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③如果明天上午不下雨，小海就去书店买书。小海没有去书店买书，所以，第二天上午下雨了。</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④如果明天上午不下雨，小海就去书店买书。小海去书店买书了，所以，第二天上午一定没有下雨。</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03244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充</a:t>
            </a:r>
            <a:r>
              <a:rPr lang="zh-CN" altLang="zh-CN" sz="2600" b="1" kern="100" dirty="0">
                <a:latin typeface="宋体"/>
                <a:ea typeface="方正细黑一简体"/>
                <a:cs typeface="Times New Roman"/>
              </a:rPr>
              <a:t>分条件假言推理的有效形式有肯定前件式和否定后件式，①属于肯定前件式假言推理，③属于否定后件式假言推理，①③正确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充</a:t>
            </a:r>
            <a:r>
              <a:rPr lang="zh-CN" altLang="zh-CN" sz="2600" b="1" kern="100" dirty="0">
                <a:latin typeface="宋体"/>
                <a:ea typeface="方正细黑一简体"/>
                <a:cs typeface="Times New Roman"/>
              </a:rPr>
              <a:t>分条件假言推理中，否定前件式和肯定后件式都是错误的推理结构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②</a:t>
            </a:r>
            <a:r>
              <a:rPr lang="zh-CN" altLang="zh-CN" sz="2600" b="1" kern="100" dirty="0">
                <a:latin typeface="宋体"/>
                <a:ea typeface="方正细黑一简体"/>
                <a:cs typeface="Times New Roman"/>
              </a:rPr>
              <a:t>属于由否定前件而否定后件，④属于由肯定后件而肯定前件，②④错误。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习近平总书记在中央党校中青年干部培训班开班式上指出，树立和践行正确政绩观，起决定性作用的是党性。有人依据“只有党性坚强、摒弃私心杂念，才能保证政绩观不出偏差”推出“要保证政绩观不出偏差，就一定要党性坚强、摒弃私心杂念”。该推理属</a:t>
            </a:r>
            <a:r>
              <a:rPr lang="zh-CN" altLang="zh-CN" sz="2600" b="1" kern="100" dirty="0" smtClean="0">
                <a:latin typeface="宋体"/>
                <a:ea typeface="方正细黑一简体"/>
                <a:cs typeface="Times New Roman"/>
              </a:rPr>
              <a:t>于</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．充分条件假言推理——肯定后件，必然可以肯定前件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．必要条件假言推理——肯定后件，必然可以肯定前件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．充分条件假言推理——肯定前件，不必然能肯定后件</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．必要条件假言推理——肯定前件，不必然能肯定后件</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84784"/>
            <a:ext cx="10801200" cy="3384376"/>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料中的推理属于必要条件假言推理，符合肯定后件必然肯定前件的肯定后件式正确推理结构，</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正确，</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均不是必要条件假言推理，均不符合题意，排除。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188640"/>
            <a:ext cx="11665296" cy="6480720"/>
          </a:xfrm>
        </p:spPr>
        <p:txBody>
          <a:bodyPr>
            <a:normAutofit fontScale="77500" lnSpcReduction="20000"/>
          </a:bodyPr>
          <a:lstStyle/>
          <a:p>
            <a:pPr marL="539750" indent="-539750" algn="just">
              <a:lnSpc>
                <a:spcPct val="170000"/>
              </a:lnSpc>
              <a:spcAft>
                <a:spcPts val="0"/>
              </a:spcAft>
              <a:tabLst>
                <a:tab pos="2700655" algn="l"/>
              </a:tabLst>
            </a:pPr>
            <a:r>
              <a:rPr lang="en-US" altLang="zh-CN" sz="3100" b="1" kern="100" dirty="0">
                <a:latin typeface="方正细黑一简体"/>
                <a:cs typeface="Times New Roman"/>
              </a:rPr>
              <a:t>3</a:t>
            </a:r>
            <a:r>
              <a:rPr lang="zh-CN" altLang="zh-CN" sz="3100" b="1" kern="100" dirty="0">
                <a:latin typeface="宋体"/>
                <a:ea typeface="方正细黑一简体"/>
                <a:cs typeface="Times New Roman"/>
              </a:rPr>
              <a:t>．当且仅当两个三角形的三个角全等，三条边全等，这两个三角形才全等；这两个三角形的三条边不相等，所以，这两个三角形不全等。对这句话分析正确的是</a:t>
            </a:r>
            <a:r>
              <a:rPr lang="en-US" altLang="zh-CN" sz="3100" b="1" kern="100" dirty="0">
                <a:latin typeface="宋体"/>
                <a:ea typeface="方正细黑一简体"/>
                <a:cs typeface="Times New Roman"/>
              </a:rPr>
              <a:t>(</a:t>
            </a:r>
            <a:r>
              <a:rPr lang="zh-CN" altLang="zh-CN" sz="3100" b="1" kern="100" dirty="0">
                <a:latin typeface="宋体"/>
                <a:ea typeface="方正细黑一简体"/>
                <a:cs typeface="Times New Roman"/>
              </a:rPr>
              <a:t>　</a:t>
            </a:r>
            <a:r>
              <a:rPr lang="en-US" altLang="zh-CN" sz="3100" b="1" kern="100" dirty="0">
                <a:latin typeface="宋体"/>
                <a:ea typeface="方正细黑一简体"/>
                <a:cs typeface="Times New Roman"/>
              </a:rPr>
              <a:t> )</a:t>
            </a:r>
            <a:endParaRPr lang="zh-CN" altLang="zh-CN" sz="3100" kern="100" dirty="0">
              <a:latin typeface="宋体"/>
              <a:cs typeface="Courier New"/>
            </a:endParaRPr>
          </a:p>
          <a:p>
            <a:pPr marL="895350" indent="-355600" algn="just">
              <a:lnSpc>
                <a:spcPct val="170000"/>
              </a:lnSpc>
              <a:spcAft>
                <a:spcPts val="0"/>
              </a:spcAft>
              <a:tabLst>
                <a:tab pos="2700655" algn="l"/>
              </a:tabLst>
            </a:pPr>
            <a:r>
              <a:rPr lang="en-US" altLang="zh-CN" sz="3100" b="1" kern="100" dirty="0">
                <a:latin typeface="方正细黑一简体"/>
                <a:cs typeface="Times New Roman"/>
              </a:rPr>
              <a:t>A</a:t>
            </a:r>
            <a:r>
              <a:rPr lang="zh-CN" altLang="zh-CN" sz="3100" b="1" kern="100" dirty="0">
                <a:latin typeface="宋体"/>
                <a:ea typeface="方正细黑一简体"/>
                <a:cs typeface="Times New Roman"/>
              </a:rPr>
              <a:t>．这是一个充要条件假言推理，其大前提的前件是后件的充分条件，但不是必要条件</a:t>
            </a:r>
            <a:endParaRPr lang="zh-CN" altLang="zh-CN" sz="3100" kern="100" dirty="0">
              <a:latin typeface="宋体"/>
              <a:cs typeface="Courier New"/>
            </a:endParaRPr>
          </a:p>
          <a:p>
            <a:pPr marL="895350" indent="-442913" algn="just">
              <a:lnSpc>
                <a:spcPct val="170000"/>
              </a:lnSpc>
              <a:spcAft>
                <a:spcPts val="0"/>
              </a:spcAft>
              <a:tabLst>
                <a:tab pos="2700655" algn="l"/>
              </a:tabLst>
            </a:pPr>
            <a:r>
              <a:rPr lang="en-US" altLang="zh-CN" sz="3100" b="1" kern="100" dirty="0">
                <a:latin typeface="方正细黑一简体"/>
                <a:cs typeface="Times New Roman"/>
              </a:rPr>
              <a:t>B</a:t>
            </a:r>
            <a:r>
              <a:rPr lang="zh-CN" altLang="zh-CN" sz="3100" b="1" kern="100" dirty="0">
                <a:latin typeface="宋体"/>
                <a:ea typeface="方正细黑一简体"/>
                <a:cs typeface="Times New Roman"/>
              </a:rPr>
              <a:t>．这是一个充要条件假言推理，正确的推理形式有肯定前件式、否定前件式、否定后件式、肯定后件式</a:t>
            </a:r>
            <a:endParaRPr lang="zh-CN" altLang="zh-CN" sz="3100" kern="100" dirty="0">
              <a:latin typeface="宋体"/>
              <a:cs typeface="Courier New"/>
            </a:endParaRPr>
          </a:p>
          <a:p>
            <a:pPr marL="895350" indent="-442913" algn="just">
              <a:lnSpc>
                <a:spcPct val="170000"/>
              </a:lnSpc>
              <a:spcAft>
                <a:spcPts val="0"/>
              </a:spcAft>
              <a:tabLst>
                <a:tab pos="2700655" algn="l"/>
              </a:tabLst>
            </a:pPr>
            <a:r>
              <a:rPr lang="en-US" altLang="zh-CN" sz="3100" b="1" kern="100" dirty="0">
                <a:latin typeface="方正细黑一简体"/>
                <a:cs typeface="Times New Roman"/>
              </a:rPr>
              <a:t>C</a:t>
            </a:r>
            <a:r>
              <a:rPr lang="zh-CN" altLang="zh-CN" sz="3100" b="1" kern="100" dirty="0">
                <a:latin typeface="宋体"/>
                <a:ea typeface="方正细黑一简体"/>
                <a:cs typeface="Times New Roman"/>
              </a:rPr>
              <a:t>．这是一个充分条件假言推理，其推理规则是肯定前件必肯定后件，否定前件必否定后件</a:t>
            </a:r>
            <a:endParaRPr lang="zh-CN" altLang="zh-CN" sz="3100" kern="100" dirty="0">
              <a:latin typeface="宋体"/>
              <a:cs typeface="Courier New"/>
            </a:endParaRPr>
          </a:p>
          <a:p>
            <a:pPr marL="895350" indent="-442913" algn="just">
              <a:lnSpc>
                <a:spcPct val="170000"/>
              </a:lnSpc>
              <a:spcAft>
                <a:spcPts val="0"/>
              </a:spcAft>
              <a:tabLst>
                <a:tab pos="2700655" algn="l"/>
              </a:tabLst>
            </a:pPr>
            <a:r>
              <a:rPr lang="en-US" altLang="zh-CN" sz="3100" b="1" kern="100" dirty="0">
                <a:latin typeface="方正细黑一简体"/>
                <a:cs typeface="Times New Roman"/>
              </a:rPr>
              <a:t>D</a:t>
            </a:r>
            <a:r>
              <a:rPr lang="zh-CN" altLang="zh-CN" sz="3100" b="1" kern="100" dirty="0">
                <a:latin typeface="宋体"/>
                <a:ea typeface="方正细黑一简体"/>
                <a:cs typeface="Times New Roman"/>
              </a:rPr>
              <a:t>．这是一个必要条件假言推理，其推理规则是否定后件必否定前件，肯定后件必肯定前件</a:t>
            </a:r>
            <a:endParaRPr lang="zh-CN" altLang="zh-CN" sz="31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396044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料中的推理属于充要条件假言推理，大前提的前件是后件的充分条件，也是必要条件，</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充</a:t>
            </a:r>
            <a:r>
              <a:rPr lang="zh-CN" altLang="zh-CN" sz="2600" b="1" kern="100" dirty="0">
                <a:latin typeface="宋体"/>
                <a:ea typeface="方正细黑一简体"/>
                <a:cs typeface="Times New Roman"/>
              </a:rPr>
              <a:t>要条件假言推理的正确的推理结构有肯定前件式、否定前件式、否定后件式、肯定后件式，材料中的推理符合否定后件式的推理结构，</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正确。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368152"/>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假言推理的推理规则</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128261201"/>
              </p:ext>
            </p:extLst>
          </p:nvPr>
        </p:nvGraphicFramePr>
        <p:xfrm>
          <a:off x="985020" y="1954104"/>
          <a:ext cx="10369150" cy="4715256"/>
        </p:xfrm>
        <a:graphic>
          <a:graphicData uri="http://schemas.openxmlformats.org/drawingml/2006/table">
            <a:tbl>
              <a:tblPr/>
              <a:tblGrid>
                <a:gridCol w="1008111"/>
                <a:gridCol w="3960440"/>
                <a:gridCol w="5400599"/>
              </a:tblGrid>
              <a:tr h="502885">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类型</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速记口诀</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示例</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充分条件假言推理</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肯定前件就可以肯定后件，否定前件不能否定后件</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如果能摸到篮圈，就允许加入篮球队。小李摸到了篮圈，所以，小李被允许加入篮球队</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否定后件就可以否定前件，肯定后件不能肯定前件</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如果能摸到篮圈，就允许加入篮球队。小李没有被允许加入篮球队，所以，小李没摸到篮圈</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08323" y="620688"/>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graphicFrame>
        <p:nvGraphicFramePr>
          <p:cNvPr id="6" name="表格 5"/>
          <p:cNvGraphicFramePr>
            <a:graphicFrameLocks noGrp="1"/>
          </p:cNvGraphicFramePr>
          <p:nvPr>
            <p:extLst>
              <p:ext uri="{D42A27DB-BD31-4B8C-83A1-F6EECF244321}">
                <p14:modId xmlns:p14="http://schemas.microsoft.com/office/powerpoint/2010/main" val="1334254089"/>
              </p:ext>
            </p:extLst>
          </p:nvPr>
        </p:nvGraphicFramePr>
        <p:xfrm>
          <a:off x="1057027" y="1484784"/>
          <a:ext cx="9937104" cy="4624456"/>
        </p:xfrm>
        <a:graphic>
          <a:graphicData uri="http://schemas.openxmlformats.org/drawingml/2006/table">
            <a:tbl>
              <a:tblPr/>
              <a:tblGrid>
                <a:gridCol w="1296145"/>
                <a:gridCol w="4032448"/>
                <a:gridCol w="4608511"/>
              </a:tblGrid>
              <a:tr h="2361475">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必要条件假言推理</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否定前件就可以否定后件，肯定前件不能肯定后件</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只有刻苦学习，才能考上理想的大学。小王不刻苦学习，所以，小王没考上理想的大学</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肯定后件就可以肯定前件，否定后件不能否定前件</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只有刻苦学习，才能考上理想的大学。小王考上了理想的大学，所以，小王刻苦学习了</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844990786"/>
              </p:ext>
            </p:extLst>
          </p:nvPr>
        </p:nvGraphicFramePr>
        <p:xfrm>
          <a:off x="336947" y="722395"/>
          <a:ext cx="11593288" cy="5943600"/>
        </p:xfrm>
        <a:graphic>
          <a:graphicData uri="http://schemas.openxmlformats.org/drawingml/2006/table">
            <a:tbl>
              <a:tblPr/>
              <a:tblGrid>
                <a:gridCol w="626664"/>
                <a:gridCol w="2037632"/>
                <a:gridCol w="8928992"/>
              </a:tblGrid>
              <a:tr h="1028628">
                <a:tc rowSpan="4">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充分必要条件假言推理</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肯定前件就可以肯定后件</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一个三角形是等边三角形，当且仅当，它是等角三角形。三角形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是等边三角形，所以，三角形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是等角三角形</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4354">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否定前件就可以否定后件</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一个三角形是等边三角形，当且仅当，它是等角三角形。三角形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不是等边三角形；所以，三角形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不是等角三角形</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8628">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肯定后件就可以肯定前件</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一个三角形是等边三角形，当且仅当，它是等角三角形。三角形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是等角三角形；所以，三角形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是等边三角形</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4354">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否定后件就可以否定前件</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一个三角形是等边三角形，当且仅当，它是等角三角形。三角形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不是等角三角形；所以，三角形</a:t>
                      </a:r>
                      <a:r>
                        <a:rPr lang="en-US" sz="2600" b="1" i="1" kern="100" dirty="0">
                          <a:effectLst/>
                          <a:latin typeface="宋体"/>
                          <a:ea typeface="方正细黑一简体"/>
                          <a:cs typeface="Times New Roman"/>
                        </a:rPr>
                        <a:t>ABC</a:t>
                      </a:r>
                      <a:r>
                        <a:rPr lang="zh-CN" sz="2600" b="1" kern="100" dirty="0">
                          <a:effectLst/>
                          <a:latin typeface="宋体"/>
                          <a:ea typeface="方正细黑一简体"/>
                          <a:cs typeface="Times New Roman"/>
                        </a:rPr>
                        <a:t>不是等边三角形</a:t>
                      </a:r>
                      <a:endParaRPr lang="zh-CN" sz="2600" kern="100" dirty="0">
                        <a:effectLst/>
                        <a:latin typeface="宋体"/>
                        <a:cs typeface="Courier New"/>
                      </a:endParaRPr>
                    </a:p>
                  </a:txBody>
                  <a:tcPr marL="20945" marR="20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08955" y="116632"/>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246826320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三</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hlinkClick r:id="rId6" action="ppaction://hlinkfile"/>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404</TotalTime>
  <Words>7845</Words>
  <Application>Microsoft Office PowerPoint</Application>
  <PresentationFormat>自定义</PresentationFormat>
  <Paragraphs>481</Paragraphs>
  <Slides>68</Slides>
  <Notes>2</Notes>
  <HiddenSlides>0</HiddenSlides>
  <MMClips>0</MMClips>
  <ScaleCrop>false</ScaleCrop>
  <HeadingPairs>
    <vt:vector size="4" baseType="variant">
      <vt:variant>
        <vt:lpstr>主题</vt:lpstr>
      </vt:variant>
      <vt:variant>
        <vt:i4>1</vt:i4>
      </vt:variant>
      <vt:variant>
        <vt:lpstr>幻灯片标题</vt:lpstr>
      </vt:variant>
      <vt:variant>
        <vt:i4>68</vt:i4>
      </vt:variant>
    </vt:vector>
  </HeadingPairs>
  <TitlesOfParts>
    <vt:vector size="6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148</cp:revision>
  <dcterms:created xsi:type="dcterms:W3CDTF">2021-04-02T06:41:31Z</dcterms:created>
  <dcterms:modified xsi:type="dcterms:W3CDTF">2023-02-16T05:57:30Z</dcterms:modified>
</cp:coreProperties>
</file>